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commentAuthors.xml" ContentType="application/vnd.openxmlformats-officedocument.presentationml.commentAuthor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Default Extension="bin" ContentType="application/vnd.openxmlformats-officedocument.oleObject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Default Extension="emf" ContentType="image/x-emf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2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5"/>
  </p:notesMasterIdLst>
  <p:handoutMasterIdLst>
    <p:handoutMasterId r:id="rId26"/>
  </p:handoutMasterIdLst>
  <p:sldIdLst>
    <p:sldId id="256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rill Rudenko" initials="KR" lastIdx="3" clrIdx="0">
    <p:extLst>
      <p:ext uri="{19B8F6BF-5375-455C-9EA6-DF929625EA0E}">
        <p15:presenceInfo xmlns:p15="http://schemas.microsoft.com/office/powerpoint/2012/main" xmlns="" userId="9bf3f6ac360ace7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AEFF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9937" autoAdjust="0"/>
    <p:restoredTop sz="96362" autoAdjust="0"/>
  </p:normalViewPr>
  <p:slideViewPr>
    <p:cSldViewPr snapToGrid="0">
      <p:cViewPr varScale="1">
        <p:scale>
          <a:sx n="117" d="100"/>
          <a:sy n="117" d="100"/>
        </p:scale>
        <p:origin x="-108" y="-29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7" d="100"/>
          <a:sy n="87" d="100"/>
        </p:scale>
        <p:origin x="1920" y="72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760E18-2F98-48E8-BD87-DFA5DBCF4478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BEC359E-67D5-471F-8020-343E12C5D186}">
      <dgm:prSet phldrT="[Текст]"/>
      <dgm:spPr/>
      <dgm:t>
        <a:bodyPr/>
        <a:lstStyle/>
        <a:p>
          <a:r>
            <a:rPr lang="ru-RU" dirty="0" smtClean="0"/>
            <a:t>Обслуживание</a:t>
          </a:r>
          <a:endParaRPr lang="ru-RU" dirty="0"/>
        </a:p>
      </dgm:t>
    </dgm:pt>
    <dgm:pt modelId="{EF3F13AB-1ABB-4FEA-B752-23C54C8F5B88}" type="parTrans" cxnId="{D0F07A31-AE08-4D11-9F53-A60E3CFD8BC3}">
      <dgm:prSet/>
      <dgm:spPr/>
      <dgm:t>
        <a:bodyPr/>
        <a:lstStyle/>
        <a:p>
          <a:endParaRPr lang="ru-RU"/>
        </a:p>
      </dgm:t>
    </dgm:pt>
    <dgm:pt modelId="{D202D7A7-3946-424A-AD38-7EEE79671F90}" type="sibTrans" cxnId="{D0F07A31-AE08-4D11-9F53-A60E3CFD8BC3}">
      <dgm:prSet/>
      <dgm:spPr/>
      <dgm:t>
        <a:bodyPr/>
        <a:lstStyle/>
        <a:p>
          <a:endParaRPr lang="ru-RU"/>
        </a:p>
      </dgm:t>
    </dgm:pt>
    <dgm:pt modelId="{D92428FB-FEDD-4CBB-ADDA-8C4A26D41218}">
      <dgm:prSet phldrT="[Текст]" custT="1"/>
      <dgm:spPr/>
      <dgm:t>
        <a:bodyPr anchor="t"/>
        <a:lstStyle/>
        <a:p>
          <a:pPr algn="just"/>
          <a:r>
            <a:rPr lang="ru-RU" sz="1850" b="1" u="none" dirty="0" smtClean="0"/>
            <a:t>	</a:t>
          </a:r>
          <a:r>
            <a:rPr lang="ru-RU" sz="1850" b="1" u="sng" dirty="0" smtClean="0"/>
            <a:t>ДВУХСТОРОННЕЕ</a:t>
          </a:r>
          <a:r>
            <a:rPr lang="ru-RU" sz="1850" dirty="0" smtClean="0"/>
            <a:t> обслуживание и примененные конструктивные решения позволяют сделать ячейки КРУ-600 </a:t>
          </a:r>
          <a:r>
            <a:rPr lang="ru-RU" sz="1850" b="1" dirty="0" smtClean="0"/>
            <a:t>наиболее функциональными, безопасными и удобным</a:t>
          </a:r>
          <a:r>
            <a:rPr lang="ru-RU" sz="1850" dirty="0" smtClean="0"/>
            <a:t> для оперативного и ремонтного персонала в эксплуатации.</a:t>
          </a:r>
        </a:p>
        <a:p>
          <a:pPr algn="just"/>
          <a:r>
            <a:rPr lang="ru-RU" sz="1850" dirty="0" smtClean="0"/>
            <a:t>	Ячейка поделена на изолированные друг от друга отсеки. Обслуживание отсеков и аппаратов, расположенных в них, производится с фронтальной и с задней части ячейки.</a:t>
          </a:r>
        </a:p>
        <a:p>
          <a:pPr algn="just"/>
          <a:endParaRPr lang="ru-RU" sz="2500" dirty="0"/>
        </a:p>
      </dgm:t>
    </dgm:pt>
    <dgm:pt modelId="{3CA97EE1-164D-4050-9D26-B7710CF06694}" type="parTrans" cxnId="{0E51086D-A640-4C5E-BD96-3CBC853D443F}">
      <dgm:prSet/>
      <dgm:spPr/>
      <dgm:t>
        <a:bodyPr/>
        <a:lstStyle/>
        <a:p>
          <a:endParaRPr lang="ru-RU"/>
        </a:p>
      </dgm:t>
    </dgm:pt>
    <dgm:pt modelId="{9707DEF8-F91B-4601-8801-B9986F26104B}" type="sibTrans" cxnId="{0E51086D-A640-4C5E-BD96-3CBC853D443F}">
      <dgm:prSet/>
      <dgm:spPr/>
      <dgm:t>
        <a:bodyPr/>
        <a:lstStyle/>
        <a:p>
          <a:endParaRPr lang="ru-RU"/>
        </a:p>
      </dgm:t>
    </dgm:pt>
    <dgm:pt modelId="{70C9EF8E-A076-4C92-9EB1-B9C615136166}">
      <dgm:prSet phldrT="[Текст]" custT="1"/>
      <dgm:spPr/>
      <dgm:t>
        <a:bodyPr anchor="t"/>
        <a:lstStyle/>
        <a:p>
          <a:pPr algn="just"/>
          <a:r>
            <a:rPr lang="ru-RU" sz="1250" b="1" u="none" dirty="0" smtClean="0"/>
            <a:t>	</a:t>
          </a:r>
          <a:r>
            <a:rPr lang="ru-RU" sz="1250" b="1" u="sng" dirty="0" smtClean="0"/>
            <a:t>ОДНОСТОРОННЕЕ</a:t>
          </a:r>
          <a:r>
            <a:rPr lang="ru-RU" sz="1250" dirty="0" smtClean="0"/>
            <a:t> обслуживание ведет к применению ряда конструктивных решений, </a:t>
          </a:r>
          <a:r>
            <a:rPr lang="ru-RU" sz="1250" b="1" dirty="0" smtClean="0"/>
            <a:t>негативно отражающихся на безопасности</a:t>
          </a:r>
          <a:r>
            <a:rPr lang="ru-RU" sz="1250" dirty="0" smtClean="0"/>
            <a:t> оперативного и ремонтного персонала и удобстве обслуживания ячейки. </a:t>
          </a:r>
        </a:p>
        <a:p>
          <a:pPr algn="just"/>
          <a:r>
            <a:rPr lang="ru-RU" sz="1250" dirty="0" smtClean="0"/>
            <a:t>	Ячейка поделена на изолированные друг от друга отсеки. Обслуживание отсеков и аппаратов, расположенных в них, производится с фронтальной части ячейки. </a:t>
          </a:r>
        </a:p>
        <a:p>
          <a:pPr algn="just"/>
          <a:r>
            <a:rPr lang="ru-RU" sz="1250" dirty="0" smtClean="0"/>
            <a:t>	Для обслуживания и оперирования аппаратов находящихся у задней стенки ячейки, оперативный персонал вынужден находиться внутри шкафа в стесненных условиях, для чего необходимо выкатить тележку с выключателем и обеспечить свободный проход в ячейку. Важно что при входе и выходе из ячейки отсек автоматики и управления </a:t>
          </a:r>
          <a:r>
            <a:rPr lang="ru-RU" sz="1250" b="1" u="sng" dirty="0" smtClean="0"/>
            <a:t>препятствует свободному проходу</a:t>
          </a:r>
          <a:r>
            <a:rPr lang="ru-RU" sz="1250" dirty="0" smtClean="0"/>
            <a:t> в ячейку оперативного и ремонтного персонала. Данный отсек представляет собой серьезную опасность при рабочих перемещениях персонала в зоне работ и эвакуации при поражении электрическим током.</a:t>
          </a:r>
          <a:endParaRPr lang="ru-RU" sz="1250" dirty="0"/>
        </a:p>
      </dgm:t>
    </dgm:pt>
    <dgm:pt modelId="{BCEB572B-E775-4B8B-A5E3-4F218A5BCF74}" type="parTrans" cxnId="{53F199B5-DC02-49C7-B4DB-4EA7710949C4}">
      <dgm:prSet/>
      <dgm:spPr/>
      <dgm:t>
        <a:bodyPr/>
        <a:lstStyle/>
        <a:p>
          <a:endParaRPr lang="ru-RU"/>
        </a:p>
      </dgm:t>
    </dgm:pt>
    <dgm:pt modelId="{ACF9818F-8761-4DA6-89FC-E771330492B4}" type="sibTrans" cxnId="{53F199B5-DC02-49C7-B4DB-4EA7710949C4}">
      <dgm:prSet/>
      <dgm:spPr/>
      <dgm:t>
        <a:bodyPr/>
        <a:lstStyle/>
        <a:p>
          <a:endParaRPr lang="ru-RU"/>
        </a:p>
      </dgm:t>
    </dgm:pt>
    <dgm:pt modelId="{92344B37-9CD6-481B-B4FB-CBF80E2D3C64}" type="pres">
      <dgm:prSet presAssocID="{65760E18-2F98-48E8-BD87-DFA5DBCF4478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B2290D9-AA6F-43EF-A140-2B09514A25B9}" type="pres">
      <dgm:prSet presAssocID="{CBEC359E-67D5-471F-8020-343E12C5D186}" presName="vertOne" presStyleCnt="0"/>
      <dgm:spPr/>
    </dgm:pt>
    <dgm:pt modelId="{9CE353F4-50C6-4156-BB8E-4B5DD1007C60}" type="pres">
      <dgm:prSet presAssocID="{CBEC359E-67D5-471F-8020-343E12C5D186}" presName="txOne" presStyleLbl="node0" presStyleIdx="0" presStyleCnt="1" custScaleX="98104" custScaleY="14832" custLinFactNeighborX="-63" custLinFactNeighborY="2189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AD97F68-BCE6-402E-86DE-6DA59D35D311}" type="pres">
      <dgm:prSet presAssocID="{CBEC359E-67D5-471F-8020-343E12C5D186}" presName="parTransOne" presStyleCnt="0"/>
      <dgm:spPr/>
    </dgm:pt>
    <dgm:pt modelId="{E4FA45ED-081F-48B0-9AAD-D84E7EC33D0A}" type="pres">
      <dgm:prSet presAssocID="{CBEC359E-67D5-471F-8020-343E12C5D186}" presName="horzOne" presStyleCnt="0"/>
      <dgm:spPr/>
    </dgm:pt>
    <dgm:pt modelId="{13D40FC7-90C3-4D1E-A158-0D859E48D412}" type="pres">
      <dgm:prSet presAssocID="{D92428FB-FEDD-4CBB-ADDA-8C4A26D41218}" presName="vertTwo" presStyleCnt="0"/>
      <dgm:spPr/>
    </dgm:pt>
    <dgm:pt modelId="{88680E81-CD1C-485C-8AD0-4D670EFB04DE}" type="pres">
      <dgm:prSet presAssocID="{D92428FB-FEDD-4CBB-ADDA-8C4A26D41218}" presName="txTwo" presStyleLbl="node2" presStyleIdx="0" presStyleCnt="2" custScaleX="170211" custLinFactNeighborX="2110" custLinFactNeighborY="-300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358456-1E33-4016-908E-5D7AAE57C0C6}" type="pres">
      <dgm:prSet presAssocID="{D92428FB-FEDD-4CBB-ADDA-8C4A26D41218}" presName="horzTwo" presStyleCnt="0"/>
      <dgm:spPr/>
    </dgm:pt>
    <dgm:pt modelId="{A07F0F08-4EE8-4A95-8262-F603FB0BBD23}" type="pres">
      <dgm:prSet presAssocID="{9707DEF8-F91B-4601-8801-B9986F26104B}" presName="sibSpaceTwo" presStyleCnt="0"/>
      <dgm:spPr/>
    </dgm:pt>
    <dgm:pt modelId="{3529C6DD-DCB6-4B5B-B11A-368B5E6C61F0}" type="pres">
      <dgm:prSet presAssocID="{70C9EF8E-A076-4C92-9EB1-B9C615136166}" presName="vertTwo" presStyleCnt="0"/>
      <dgm:spPr/>
    </dgm:pt>
    <dgm:pt modelId="{1A68EAD3-C9E1-4B24-98E2-967A84BA86F6}" type="pres">
      <dgm:prSet presAssocID="{70C9EF8E-A076-4C92-9EB1-B9C615136166}" presName="txTwo" presStyleLbl="node2" presStyleIdx="1" presStyleCnt="2" custScaleX="167777" custLinFactNeighborX="-2768" custLinFactNeighborY="-259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22AE15E-41B0-4AD6-8A31-63AB9EDA6662}" type="pres">
      <dgm:prSet presAssocID="{70C9EF8E-A076-4C92-9EB1-B9C615136166}" presName="horzTwo" presStyleCnt="0"/>
      <dgm:spPr/>
    </dgm:pt>
  </dgm:ptLst>
  <dgm:cxnLst>
    <dgm:cxn modelId="{19065128-0092-4839-8646-F3187962B0A6}" type="presOf" srcId="{D92428FB-FEDD-4CBB-ADDA-8C4A26D41218}" destId="{88680E81-CD1C-485C-8AD0-4D670EFB04DE}" srcOrd="0" destOrd="0" presId="urn:microsoft.com/office/officeart/2005/8/layout/hierarchy4"/>
    <dgm:cxn modelId="{8FE1A46D-9CD2-4A70-A148-EB76457A0EEE}" type="presOf" srcId="{70C9EF8E-A076-4C92-9EB1-B9C615136166}" destId="{1A68EAD3-C9E1-4B24-98E2-967A84BA86F6}" srcOrd="0" destOrd="0" presId="urn:microsoft.com/office/officeart/2005/8/layout/hierarchy4"/>
    <dgm:cxn modelId="{9CD12B51-912C-42AF-9404-D8A4EDA859BD}" type="presOf" srcId="{CBEC359E-67D5-471F-8020-343E12C5D186}" destId="{9CE353F4-50C6-4156-BB8E-4B5DD1007C60}" srcOrd="0" destOrd="0" presId="urn:microsoft.com/office/officeart/2005/8/layout/hierarchy4"/>
    <dgm:cxn modelId="{D0F07A31-AE08-4D11-9F53-A60E3CFD8BC3}" srcId="{65760E18-2F98-48E8-BD87-DFA5DBCF4478}" destId="{CBEC359E-67D5-471F-8020-343E12C5D186}" srcOrd="0" destOrd="0" parTransId="{EF3F13AB-1ABB-4FEA-B752-23C54C8F5B88}" sibTransId="{D202D7A7-3946-424A-AD38-7EEE79671F90}"/>
    <dgm:cxn modelId="{F7B303FC-9D8A-4489-B479-22EA1EA530B3}" type="presOf" srcId="{65760E18-2F98-48E8-BD87-DFA5DBCF4478}" destId="{92344B37-9CD6-481B-B4FB-CBF80E2D3C64}" srcOrd="0" destOrd="0" presId="urn:microsoft.com/office/officeart/2005/8/layout/hierarchy4"/>
    <dgm:cxn modelId="{53F199B5-DC02-49C7-B4DB-4EA7710949C4}" srcId="{CBEC359E-67D5-471F-8020-343E12C5D186}" destId="{70C9EF8E-A076-4C92-9EB1-B9C615136166}" srcOrd="1" destOrd="0" parTransId="{BCEB572B-E775-4B8B-A5E3-4F218A5BCF74}" sibTransId="{ACF9818F-8761-4DA6-89FC-E771330492B4}"/>
    <dgm:cxn modelId="{0E51086D-A640-4C5E-BD96-3CBC853D443F}" srcId="{CBEC359E-67D5-471F-8020-343E12C5D186}" destId="{D92428FB-FEDD-4CBB-ADDA-8C4A26D41218}" srcOrd="0" destOrd="0" parTransId="{3CA97EE1-164D-4050-9D26-B7710CF06694}" sibTransId="{9707DEF8-F91B-4601-8801-B9986F26104B}"/>
    <dgm:cxn modelId="{9E2021DB-9093-4CE0-B3CC-4B5408BDB339}" type="presParOf" srcId="{92344B37-9CD6-481B-B4FB-CBF80E2D3C64}" destId="{5B2290D9-AA6F-43EF-A140-2B09514A25B9}" srcOrd="0" destOrd="0" presId="urn:microsoft.com/office/officeart/2005/8/layout/hierarchy4"/>
    <dgm:cxn modelId="{BF2F43D6-ED4B-4329-A275-2DC1D1F7A8BA}" type="presParOf" srcId="{5B2290D9-AA6F-43EF-A140-2B09514A25B9}" destId="{9CE353F4-50C6-4156-BB8E-4B5DD1007C60}" srcOrd="0" destOrd="0" presId="urn:microsoft.com/office/officeart/2005/8/layout/hierarchy4"/>
    <dgm:cxn modelId="{949F5BEC-C27E-4315-A65E-F40532541139}" type="presParOf" srcId="{5B2290D9-AA6F-43EF-A140-2B09514A25B9}" destId="{8AD97F68-BCE6-402E-86DE-6DA59D35D311}" srcOrd="1" destOrd="0" presId="urn:microsoft.com/office/officeart/2005/8/layout/hierarchy4"/>
    <dgm:cxn modelId="{EAA01EAF-2A3C-4A19-8BE1-1F699A2948CD}" type="presParOf" srcId="{5B2290D9-AA6F-43EF-A140-2B09514A25B9}" destId="{E4FA45ED-081F-48B0-9AAD-D84E7EC33D0A}" srcOrd="2" destOrd="0" presId="urn:microsoft.com/office/officeart/2005/8/layout/hierarchy4"/>
    <dgm:cxn modelId="{AB660763-3B95-4810-B8CB-2306A3A99AB2}" type="presParOf" srcId="{E4FA45ED-081F-48B0-9AAD-D84E7EC33D0A}" destId="{13D40FC7-90C3-4D1E-A158-0D859E48D412}" srcOrd="0" destOrd="0" presId="urn:microsoft.com/office/officeart/2005/8/layout/hierarchy4"/>
    <dgm:cxn modelId="{0745E9B6-AAD4-4423-94DA-459723DD5D26}" type="presParOf" srcId="{13D40FC7-90C3-4D1E-A158-0D859E48D412}" destId="{88680E81-CD1C-485C-8AD0-4D670EFB04DE}" srcOrd="0" destOrd="0" presId="urn:microsoft.com/office/officeart/2005/8/layout/hierarchy4"/>
    <dgm:cxn modelId="{DF16970D-2509-4E7F-B3D1-ED6CB3F1F1C5}" type="presParOf" srcId="{13D40FC7-90C3-4D1E-A158-0D859E48D412}" destId="{91358456-1E33-4016-908E-5D7AAE57C0C6}" srcOrd="1" destOrd="0" presId="urn:microsoft.com/office/officeart/2005/8/layout/hierarchy4"/>
    <dgm:cxn modelId="{3977A23E-A0FE-4A53-A3D2-2C0B3D937126}" type="presParOf" srcId="{E4FA45ED-081F-48B0-9AAD-D84E7EC33D0A}" destId="{A07F0F08-4EE8-4A95-8262-F603FB0BBD23}" srcOrd="1" destOrd="0" presId="urn:microsoft.com/office/officeart/2005/8/layout/hierarchy4"/>
    <dgm:cxn modelId="{35E8C9BB-84B6-4A70-9451-66D5EB955D28}" type="presParOf" srcId="{E4FA45ED-081F-48B0-9AAD-D84E7EC33D0A}" destId="{3529C6DD-DCB6-4B5B-B11A-368B5E6C61F0}" srcOrd="2" destOrd="0" presId="urn:microsoft.com/office/officeart/2005/8/layout/hierarchy4"/>
    <dgm:cxn modelId="{DB953216-A33D-4B44-BDE2-CAD475AFD2C8}" type="presParOf" srcId="{3529C6DD-DCB6-4B5B-B11A-368B5E6C61F0}" destId="{1A68EAD3-C9E1-4B24-98E2-967A84BA86F6}" srcOrd="0" destOrd="0" presId="urn:microsoft.com/office/officeart/2005/8/layout/hierarchy4"/>
    <dgm:cxn modelId="{133A25FF-AC0B-40C0-BE66-CC57544AE449}" type="presParOf" srcId="{3529C6DD-DCB6-4B5B-B11A-368B5E6C61F0}" destId="{F22AE15E-41B0-4AD6-8A31-63AB9EDA6662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EB4D0F2-2114-438D-9CB5-DAF3BD7DC8C8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336AD55-1169-4D6D-A115-93939D211E2E}">
      <dgm:prSet phldrT="[Текст]"/>
      <dgm:spPr/>
      <dgm:t>
        <a:bodyPr/>
        <a:lstStyle/>
        <a:p>
          <a:pPr algn="ctr"/>
          <a:r>
            <a:rPr lang="ru-RU" dirty="0" smtClean="0"/>
            <a:t>Доступ в кабельный отсек</a:t>
          </a:r>
          <a:endParaRPr lang="ru-RU" dirty="0"/>
        </a:p>
      </dgm:t>
    </dgm:pt>
    <dgm:pt modelId="{55B616EC-B1DA-4DD1-9462-12C4404798F1}" type="parTrans" cxnId="{4A4A0BFC-2D78-425E-A098-23C141FA8F1E}">
      <dgm:prSet/>
      <dgm:spPr/>
      <dgm:t>
        <a:bodyPr/>
        <a:lstStyle/>
        <a:p>
          <a:endParaRPr lang="ru-RU"/>
        </a:p>
      </dgm:t>
    </dgm:pt>
    <dgm:pt modelId="{1A751727-B8A2-44A1-BE2F-32CF99F1250B}" type="sibTrans" cxnId="{4A4A0BFC-2D78-425E-A098-23C141FA8F1E}">
      <dgm:prSet/>
      <dgm:spPr/>
      <dgm:t>
        <a:bodyPr/>
        <a:lstStyle/>
        <a:p>
          <a:endParaRPr lang="ru-RU"/>
        </a:p>
      </dgm:t>
    </dgm:pt>
    <dgm:pt modelId="{1830B902-6D2D-4AA5-87B3-85DA7129CBB6}">
      <dgm:prSet/>
      <dgm:spPr/>
      <dgm:t>
        <a:bodyPr/>
        <a:lstStyle/>
        <a:p>
          <a:pPr algn="ctr"/>
          <a:r>
            <a:rPr lang="ru-RU" dirty="0" smtClean="0"/>
            <a:t>Ремонтное положение выключателя</a:t>
          </a:r>
          <a:endParaRPr lang="ru-RU" dirty="0"/>
        </a:p>
      </dgm:t>
    </dgm:pt>
    <dgm:pt modelId="{B2696D80-A86E-483D-8581-78312BB06D80}" type="parTrans" cxnId="{5D5E1A47-036E-45B9-A511-86F9DDFA8915}">
      <dgm:prSet/>
      <dgm:spPr/>
      <dgm:t>
        <a:bodyPr/>
        <a:lstStyle/>
        <a:p>
          <a:endParaRPr lang="ru-RU"/>
        </a:p>
      </dgm:t>
    </dgm:pt>
    <dgm:pt modelId="{BBC3EB0E-BF42-4CAB-87C3-C85C3F78195E}" type="sibTrans" cxnId="{5D5E1A47-036E-45B9-A511-86F9DDFA8915}">
      <dgm:prSet/>
      <dgm:spPr/>
      <dgm:t>
        <a:bodyPr/>
        <a:lstStyle/>
        <a:p>
          <a:endParaRPr lang="ru-RU"/>
        </a:p>
      </dgm:t>
    </dgm:pt>
    <dgm:pt modelId="{0331F3CE-25CF-4773-862F-8327B0051A1D}">
      <dgm:prSet/>
      <dgm:spPr/>
      <dgm:t>
        <a:bodyPr/>
        <a:lstStyle/>
        <a:p>
          <a:pPr algn="ctr"/>
          <a:r>
            <a:rPr lang="ru-RU" dirty="0" smtClean="0"/>
            <a:t>Изображения</a:t>
          </a:r>
        </a:p>
      </dgm:t>
    </dgm:pt>
    <dgm:pt modelId="{8C64471A-DDCD-4924-A4FB-37571CE42B49}" type="parTrans" cxnId="{DDC85F13-7F77-40F5-A6D9-E947E2DC8209}">
      <dgm:prSet/>
      <dgm:spPr/>
      <dgm:t>
        <a:bodyPr/>
        <a:lstStyle/>
        <a:p>
          <a:endParaRPr lang="ru-RU"/>
        </a:p>
      </dgm:t>
    </dgm:pt>
    <dgm:pt modelId="{1AE84498-A6C2-493B-B798-33041F56CA6A}" type="sibTrans" cxnId="{DDC85F13-7F77-40F5-A6D9-E947E2DC8209}">
      <dgm:prSet/>
      <dgm:spPr/>
      <dgm:t>
        <a:bodyPr/>
        <a:lstStyle/>
        <a:p>
          <a:endParaRPr lang="ru-RU"/>
        </a:p>
      </dgm:t>
    </dgm:pt>
    <dgm:pt modelId="{042CAC33-3B15-4086-9FCA-05EF573BD58D}" type="pres">
      <dgm:prSet presAssocID="{EEB4D0F2-2114-438D-9CB5-DAF3BD7DC8C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EFD4251-D0F1-423F-ADD0-DA999DF3F7EA}" type="pres">
      <dgm:prSet presAssocID="{1830B902-6D2D-4AA5-87B3-85DA7129CBB6}" presName="parentLin" presStyleCnt="0"/>
      <dgm:spPr/>
    </dgm:pt>
    <dgm:pt modelId="{341BE915-AEAD-4A6E-86C1-2D7797ADA665}" type="pres">
      <dgm:prSet presAssocID="{1830B902-6D2D-4AA5-87B3-85DA7129CBB6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BA745EE1-BF47-48DC-A7E0-8865C5B89193}" type="pres">
      <dgm:prSet presAssocID="{1830B902-6D2D-4AA5-87B3-85DA7129CBB6}" presName="parentText" presStyleLbl="node1" presStyleIdx="0" presStyleCnt="3" custScaleX="99747" custScaleY="43964" custLinFactX="5845" custLinFactNeighborX="100000" custLinFactNeighborY="-3637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4C5A1B-A86A-4E32-AA2E-AA7661FC1F93}" type="pres">
      <dgm:prSet presAssocID="{1830B902-6D2D-4AA5-87B3-85DA7129CBB6}" presName="negativeSpace" presStyleCnt="0"/>
      <dgm:spPr/>
    </dgm:pt>
    <dgm:pt modelId="{A959F834-4CA5-45A8-A0A3-CE4A677A67EA}" type="pres">
      <dgm:prSet presAssocID="{1830B902-6D2D-4AA5-87B3-85DA7129CBB6}" presName="childText" presStyleLbl="conFgAcc1" presStyleIdx="0" presStyleCnt="3" custScaleY="194914" custLinFactNeighborX="-200" custLinFactNeighborY="-67152">
        <dgm:presLayoutVars>
          <dgm:bulletEnabled val="1"/>
        </dgm:presLayoutVars>
      </dgm:prSet>
      <dgm:spPr>
        <a:ln w="38100">
          <a:solidFill>
            <a:schemeClr val="accent1"/>
          </a:solidFill>
        </a:ln>
      </dgm:spPr>
    </dgm:pt>
    <dgm:pt modelId="{B10C5465-29C1-46D8-BB88-A976669DEB22}" type="pres">
      <dgm:prSet presAssocID="{BBC3EB0E-BF42-4CAB-87C3-C85C3F78195E}" presName="spaceBetweenRectangles" presStyleCnt="0"/>
      <dgm:spPr/>
    </dgm:pt>
    <dgm:pt modelId="{CFB5708D-8E67-45FE-9AFE-82504D253D34}" type="pres">
      <dgm:prSet presAssocID="{7336AD55-1169-4D6D-A115-93939D211E2E}" presName="parentLin" presStyleCnt="0"/>
      <dgm:spPr/>
    </dgm:pt>
    <dgm:pt modelId="{5C6B136C-D2E3-49DE-8C4A-81ACD5A617C6}" type="pres">
      <dgm:prSet presAssocID="{7336AD55-1169-4D6D-A115-93939D211E2E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286C793E-141C-4194-82EC-64453D3633F0}" type="pres">
      <dgm:prSet presAssocID="{7336AD55-1169-4D6D-A115-93939D211E2E}" presName="parentText" presStyleLbl="node1" presStyleIdx="1" presStyleCnt="3" custScaleX="99191" custScaleY="46154" custLinFactX="6264" custLinFactNeighborX="100000" custLinFactNeighborY="-1728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FA0F3A-AA4B-4584-9024-F81C99DEC650}" type="pres">
      <dgm:prSet presAssocID="{7336AD55-1169-4D6D-A115-93939D211E2E}" presName="negativeSpace" presStyleCnt="0"/>
      <dgm:spPr/>
    </dgm:pt>
    <dgm:pt modelId="{E76CCAEE-BE47-47C1-A98C-32452D34A388}" type="pres">
      <dgm:prSet presAssocID="{7336AD55-1169-4D6D-A115-93939D211E2E}" presName="childText" presStyleLbl="conFgAcc1" presStyleIdx="1" presStyleCnt="3" custScaleY="196248" custLinFactNeighborX="105" custLinFactNeighborY="37309">
        <dgm:presLayoutVars>
          <dgm:bulletEnabled val="1"/>
        </dgm:presLayoutVars>
      </dgm:prSet>
      <dgm:spPr>
        <a:ln w="38100">
          <a:solidFill>
            <a:schemeClr val="accent1"/>
          </a:solidFill>
        </a:ln>
      </dgm:spPr>
      <dgm:t>
        <a:bodyPr/>
        <a:lstStyle/>
        <a:p>
          <a:endParaRPr lang="ru-RU"/>
        </a:p>
      </dgm:t>
    </dgm:pt>
    <dgm:pt modelId="{0140E4A3-9120-4072-9276-CF82E07C187D}" type="pres">
      <dgm:prSet presAssocID="{1A751727-B8A2-44A1-BE2F-32CF99F1250B}" presName="spaceBetweenRectangles" presStyleCnt="0"/>
      <dgm:spPr/>
    </dgm:pt>
    <dgm:pt modelId="{5BF8D184-4675-4D1D-9737-AF812DDB29F2}" type="pres">
      <dgm:prSet presAssocID="{0331F3CE-25CF-4773-862F-8327B0051A1D}" presName="parentLin" presStyleCnt="0"/>
      <dgm:spPr/>
    </dgm:pt>
    <dgm:pt modelId="{9A7AFB62-C351-4B1D-BB10-5D1246743E2D}" type="pres">
      <dgm:prSet presAssocID="{0331F3CE-25CF-4773-862F-8327B0051A1D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DD4B288E-7459-41AA-AC00-1170B5800E22}" type="pres">
      <dgm:prSet presAssocID="{0331F3CE-25CF-4773-862F-8327B0051A1D}" presName="parentText" presStyleLbl="node1" presStyleIdx="2" presStyleCnt="3" custScaleY="41770" custLinFactX="6195" custLinFactNeighborX="100000" custLinFactNeighborY="371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C06A91-3021-4FA0-9387-3FDE81DA4DE5}" type="pres">
      <dgm:prSet presAssocID="{0331F3CE-25CF-4773-862F-8327B0051A1D}" presName="negativeSpace" presStyleCnt="0"/>
      <dgm:spPr/>
    </dgm:pt>
    <dgm:pt modelId="{4FC559F4-82FC-4C44-BC09-E650190CDABF}" type="pres">
      <dgm:prSet presAssocID="{0331F3CE-25CF-4773-862F-8327B0051A1D}" presName="childText" presStyleLbl="conFgAcc1" presStyleIdx="2" presStyleCnt="3" custScaleY="196241" custLinFactNeighborX="-545" custLinFactNeighborY="62767">
        <dgm:presLayoutVars>
          <dgm:bulletEnabled val="1"/>
        </dgm:presLayoutVars>
      </dgm:prSet>
      <dgm:spPr>
        <a:ln w="38100">
          <a:solidFill>
            <a:schemeClr val="accent1"/>
          </a:solidFill>
        </a:ln>
      </dgm:spPr>
    </dgm:pt>
  </dgm:ptLst>
  <dgm:cxnLst>
    <dgm:cxn modelId="{A6D19416-FBF2-4724-8E9D-E8E8E74316F3}" type="presOf" srcId="{0331F3CE-25CF-4773-862F-8327B0051A1D}" destId="{DD4B288E-7459-41AA-AC00-1170B5800E22}" srcOrd="1" destOrd="0" presId="urn:microsoft.com/office/officeart/2005/8/layout/list1"/>
    <dgm:cxn modelId="{4A4A0BFC-2D78-425E-A098-23C141FA8F1E}" srcId="{EEB4D0F2-2114-438D-9CB5-DAF3BD7DC8C8}" destId="{7336AD55-1169-4D6D-A115-93939D211E2E}" srcOrd="1" destOrd="0" parTransId="{55B616EC-B1DA-4DD1-9462-12C4404798F1}" sibTransId="{1A751727-B8A2-44A1-BE2F-32CF99F1250B}"/>
    <dgm:cxn modelId="{EA6B720B-98C8-4DB9-8945-65EEDCD4A4A0}" type="presOf" srcId="{7336AD55-1169-4D6D-A115-93939D211E2E}" destId="{286C793E-141C-4194-82EC-64453D3633F0}" srcOrd="1" destOrd="0" presId="urn:microsoft.com/office/officeart/2005/8/layout/list1"/>
    <dgm:cxn modelId="{D0DB7C76-5A32-402F-86FB-8AB71BD546CD}" type="presOf" srcId="{1830B902-6D2D-4AA5-87B3-85DA7129CBB6}" destId="{341BE915-AEAD-4A6E-86C1-2D7797ADA665}" srcOrd="0" destOrd="0" presId="urn:microsoft.com/office/officeart/2005/8/layout/list1"/>
    <dgm:cxn modelId="{C87DFDF2-EA1B-472E-9CBE-B4C1689275BF}" type="presOf" srcId="{EEB4D0F2-2114-438D-9CB5-DAF3BD7DC8C8}" destId="{042CAC33-3B15-4086-9FCA-05EF573BD58D}" srcOrd="0" destOrd="0" presId="urn:microsoft.com/office/officeart/2005/8/layout/list1"/>
    <dgm:cxn modelId="{5D5E1A47-036E-45B9-A511-86F9DDFA8915}" srcId="{EEB4D0F2-2114-438D-9CB5-DAF3BD7DC8C8}" destId="{1830B902-6D2D-4AA5-87B3-85DA7129CBB6}" srcOrd="0" destOrd="0" parTransId="{B2696D80-A86E-483D-8581-78312BB06D80}" sibTransId="{BBC3EB0E-BF42-4CAB-87C3-C85C3F78195E}"/>
    <dgm:cxn modelId="{E7C7AC5A-CFD4-4857-AACF-A94EACE9171D}" type="presOf" srcId="{1830B902-6D2D-4AA5-87B3-85DA7129CBB6}" destId="{BA745EE1-BF47-48DC-A7E0-8865C5B89193}" srcOrd="1" destOrd="0" presId="urn:microsoft.com/office/officeart/2005/8/layout/list1"/>
    <dgm:cxn modelId="{F0B71E61-B4B7-4574-BBEB-AD203523B842}" type="presOf" srcId="{0331F3CE-25CF-4773-862F-8327B0051A1D}" destId="{9A7AFB62-C351-4B1D-BB10-5D1246743E2D}" srcOrd="0" destOrd="0" presId="urn:microsoft.com/office/officeart/2005/8/layout/list1"/>
    <dgm:cxn modelId="{DDC85F13-7F77-40F5-A6D9-E947E2DC8209}" srcId="{EEB4D0F2-2114-438D-9CB5-DAF3BD7DC8C8}" destId="{0331F3CE-25CF-4773-862F-8327B0051A1D}" srcOrd="2" destOrd="0" parTransId="{8C64471A-DDCD-4924-A4FB-37571CE42B49}" sibTransId="{1AE84498-A6C2-493B-B798-33041F56CA6A}"/>
    <dgm:cxn modelId="{D1BF5948-0043-45F7-AAF5-14AE6711C535}" type="presOf" srcId="{7336AD55-1169-4D6D-A115-93939D211E2E}" destId="{5C6B136C-D2E3-49DE-8C4A-81ACD5A617C6}" srcOrd="0" destOrd="0" presId="urn:microsoft.com/office/officeart/2005/8/layout/list1"/>
    <dgm:cxn modelId="{B40FCCED-5C3B-4751-9AC8-9419A307C9A3}" type="presParOf" srcId="{042CAC33-3B15-4086-9FCA-05EF573BD58D}" destId="{AEFD4251-D0F1-423F-ADD0-DA999DF3F7EA}" srcOrd="0" destOrd="0" presId="urn:microsoft.com/office/officeart/2005/8/layout/list1"/>
    <dgm:cxn modelId="{42E2257E-69C7-48D9-881A-424F98847872}" type="presParOf" srcId="{AEFD4251-D0F1-423F-ADD0-DA999DF3F7EA}" destId="{341BE915-AEAD-4A6E-86C1-2D7797ADA665}" srcOrd="0" destOrd="0" presId="urn:microsoft.com/office/officeart/2005/8/layout/list1"/>
    <dgm:cxn modelId="{EB1D04DB-12F2-405F-8CF0-0668FE1B852E}" type="presParOf" srcId="{AEFD4251-D0F1-423F-ADD0-DA999DF3F7EA}" destId="{BA745EE1-BF47-48DC-A7E0-8865C5B89193}" srcOrd="1" destOrd="0" presId="urn:microsoft.com/office/officeart/2005/8/layout/list1"/>
    <dgm:cxn modelId="{D48089D0-92C2-41ED-A352-2830B1DA27A5}" type="presParOf" srcId="{042CAC33-3B15-4086-9FCA-05EF573BD58D}" destId="{3D4C5A1B-A86A-4E32-AA2E-AA7661FC1F93}" srcOrd="1" destOrd="0" presId="urn:microsoft.com/office/officeart/2005/8/layout/list1"/>
    <dgm:cxn modelId="{5570FF92-202E-48A7-9560-F21BA0AEB6D4}" type="presParOf" srcId="{042CAC33-3B15-4086-9FCA-05EF573BD58D}" destId="{A959F834-4CA5-45A8-A0A3-CE4A677A67EA}" srcOrd="2" destOrd="0" presId="urn:microsoft.com/office/officeart/2005/8/layout/list1"/>
    <dgm:cxn modelId="{2A96DD45-A02B-4EDA-8876-AB090665B11F}" type="presParOf" srcId="{042CAC33-3B15-4086-9FCA-05EF573BD58D}" destId="{B10C5465-29C1-46D8-BB88-A976669DEB22}" srcOrd="3" destOrd="0" presId="urn:microsoft.com/office/officeart/2005/8/layout/list1"/>
    <dgm:cxn modelId="{DB9936ED-28F0-422A-952B-594D037B5936}" type="presParOf" srcId="{042CAC33-3B15-4086-9FCA-05EF573BD58D}" destId="{CFB5708D-8E67-45FE-9AFE-82504D253D34}" srcOrd="4" destOrd="0" presId="urn:microsoft.com/office/officeart/2005/8/layout/list1"/>
    <dgm:cxn modelId="{6CCE8634-D8F0-4DC9-8A36-892481776453}" type="presParOf" srcId="{CFB5708D-8E67-45FE-9AFE-82504D253D34}" destId="{5C6B136C-D2E3-49DE-8C4A-81ACD5A617C6}" srcOrd="0" destOrd="0" presId="urn:microsoft.com/office/officeart/2005/8/layout/list1"/>
    <dgm:cxn modelId="{9F8F9109-D536-40AE-B73E-555CC5DAE199}" type="presParOf" srcId="{CFB5708D-8E67-45FE-9AFE-82504D253D34}" destId="{286C793E-141C-4194-82EC-64453D3633F0}" srcOrd="1" destOrd="0" presId="urn:microsoft.com/office/officeart/2005/8/layout/list1"/>
    <dgm:cxn modelId="{F8361C53-1EB3-4D43-828E-8B6D4ADC6BD7}" type="presParOf" srcId="{042CAC33-3B15-4086-9FCA-05EF573BD58D}" destId="{98FA0F3A-AA4B-4584-9024-F81C99DEC650}" srcOrd="5" destOrd="0" presId="urn:microsoft.com/office/officeart/2005/8/layout/list1"/>
    <dgm:cxn modelId="{80C21DE0-B4AB-43BB-BEB9-09772A7D6694}" type="presParOf" srcId="{042CAC33-3B15-4086-9FCA-05EF573BD58D}" destId="{E76CCAEE-BE47-47C1-A98C-32452D34A388}" srcOrd="6" destOrd="0" presId="urn:microsoft.com/office/officeart/2005/8/layout/list1"/>
    <dgm:cxn modelId="{B1F37AC1-08D6-4EC0-8B0F-2EC34B282F55}" type="presParOf" srcId="{042CAC33-3B15-4086-9FCA-05EF573BD58D}" destId="{0140E4A3-9120-4072-9276-CF82E07C187D}" srcOrd="7" destOrd="0" presId="urn:microsoft.com/office/officeart/2005/8/layout/list1"/>
    <dgm:cxn modelId="{60F221A2-A7DA-4929-92B4-B6AF44C6E1DE}" type="presParOf" srcId="{042CAC33-3B15-4086-9FCA-05EF573BD58D}" destId="{5BF8D184-4675-4D1D-9737-AF812DDB29F2}" srcOrd="8" destOrd="0" presId="urn:microsoft.com/office/officeart/2005/8/layout/list1"/>
    <dgm:cxn modelId="{6472861B-9828-46F5-A00F-29BB4D637120}" type="presParOf" srcId="{5BF8D184-4675-4D1D-9737-AF812DDB29F2}" destId="{9A7AFB62-C351-4B1D-BB10-5D1246743E2D}" srcOrd="0" destOrd="0" presId="urn:microsoft.com/office/officeart/2005/8/layout/list1"/>
    <dgm:cxn modelId="{06CB5A82-F756-40A6-81B8-0851B6115154}" type="presParOf" srcId="{5BF8D184-4675-4D1D-9737-AF812DDB29F2}" destId="{DD4B288E-7459-41AA-AC00-1170B5800E22}" srcOrd="1" destOrd="0" presId="urn:microsoft.com/office/officeart/2005/8/layout/list1"/>
    <dgm:cxn modelId="{63FD137E-DD01-4C18-82F2-A093045B6FEA}" type="presParOf" srcId="{042CAC33-3B15-4086-9FCA-05EF573BD58D}" destId="{59C06A91-3021-4FA0-9387-3FDE81DA4DE5}" srcOrd="9" destOrd="0" presId="urn:microsoft.com/office/officeart/2005/8/layout/list1"/>
    <dgm:cxn modelId="{B01A0250-D1FE-473D-9E06-BE7EDF87A31F}" type="presParOf" srcId="{042CAC33-3B15-4086-9FCA-05EF573BD58D}" destId="{4FC559F4-82FC-4C44-BC09-E650190CDABF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E353F4-50C6-4156-BB8E-4B5DD1007C60}">
      <dsp:nvSpPr>
        <dsp:cNvPr id="0" name=""/>
        <dsp:cNvSpPr/>
      </dsp:nvSpPr>
      <dsp:spPr>
        <a:xfrm>
          <a:off x="110375" y="122165"/>
          <a:ext cx="11955893" cy="8145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 smtClean="0"/>
            <a:t>Обслуживание</a:t>
          </a:r>
          <a:endParaRPr lang="ru-RU" sz="3500" kern="1200" dirty="0"/>
        </a:p>
      </dsp:txBody>
      <dsp:txXfrm>
        <a:off x="134232" y="146022"/>
        <a:ext cx="11908179" cy="766823"/>
      </dsp:txXfrm>
    </dsp:sp>
    <dsp:sp modelId="{88680E81-CD1C-485C-8AD0-4D670EFB04DE}">
      <dsp:nvSpPr>
        <dsp:cNvPr id="0" name=""/>
        <dsp:cNvSpPr/>
      </dsp:nvSpPr>
      <dsp:spPr>
        <a:xfrm>
          <a:off x="76756" y="1198949"/>
          <a:ext cx="5988528" cy="54917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just" defTabSz="8223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50" b="1" u="none" kern="1200" dirty="0" smtClean="0"/>
            <a:t>	</a:t>
          </a:r>
          <a:r>
            <a:rPr lang="ru-RU" sz="1850" b="1" u="sng" kern="1200" dirty="0" smtClean="0"/>
            <a:t>ДВУХСТОРОННЕЕ</a:t>
          </a:r>
          <a:r>
            <a:rPr lang="ru-RU" sz="1850" kern="1200" dirty="0" smtClean="0"/>
            <a:t> обслуживание и примененные конструктивные решения позволяют сделать ячейки КРУ-600 </a:t>
          </a:r>
          <a:r>
            <a:rPr lang="ru-RU" sz="1850" b="1" kern="1200" dirty="0" smtClean="0"/>
            <a:t>наиболее функциональными, безопасными и удобным</a:t>
          </a:r>
          <a:r>
            <a:rPr lang="ru-RU" sz="1850" kern="1200" dirty="0" smtClean="0"/>
            <a:t> для оперативного и ремонтного персонала в эксплуатации.</a:t>
          </a:r>
        </a:p>
        <a:p>
          <a:pPr lvl="0" algn="just" defTabSz="8223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50" kern="1200" dirty="0" smtClean="0"/>
            <a:t>	Ячейка поделена на изолированные друг от друга отсеки. Обслуживание отсеков и аппаратов, расположенных в них, производится с фронтальной и с задней части ячейки.</a:t>
          </a:r>
        </a:p>
        <a:p>
          <a:pPr lvl="0" algn="just" defTabSz="8223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 dirty="0"/>
        </a:p>
      </dsp:txBody>
      <dsp:txXfrm>
        <a:off x="237604" y="1359797"/>
        <a:ext cx="5666832" cy="5170061"/>
      </dsp:txXfrm>
    </dsp:sp>
    <dsp:sp modelId="{1A68EAD3-C9E1-4B24-98E2-967A84BA86F6}">
      <dsp:nvSpPr>
        <dsp:cNvPr id="0" name=""/>
        <dsp:cNvSpPr/>
      </dsp:nvSpPr>
      <dsp:spPr>
        <a:xfrm>
          <a:off x="6189199" y="1221246"/>
          <a:ext cx="5902892" cy="54917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just" defTabSz="5556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50" b="1" u="none" kern="1200" dirty="0" smtClean="0"/>
            <a:t>	</a:t>
          </a:r>
          <a:r>
            <a:rPr lang="ru-RU" sz="1250" b="1" u="sng" kern="1200" dirty="0" smtClean="0"/>
            <a:t>ОДНОСТОРОННЕЕ</a:t>
          </a:r>
          <a:r>
            <a:rPr lang="ru-RU" sz="1250" kern="1200" dirty="0" smtClean="0"/>
            <a:t> обслуживание ведет к применению ряда конструктивных решений, </a:t>
          </a:r>
          <a:r>
            <a:rPr lang="ru-RU" sz="1250" b="1" kern="1200" dirty="0" smtClean="0"/>
            <a:t>негативно отражающихся на безопасности</a:t>
          </a:r>
          <a:r>
            <a:rPr lang="ru-RU" sz="1250" kern="1200" dirty="0" smtClean="0"/>
            <a:t> оперативного и ремонтного персонала и удобстве обслуживания ячейки. </a:t>
          </a:r>
        </a:p>
        <a:p>
          <a:pPr lvl="0" algn="just" defTabSz="5556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50" kern="1200" dirty="0" smtClean="0"/>
            <a:t>	Ячейка поделена на изолированные друг от друга отсеки. Обслуживание отсеков и аппаратов, расположенных в них, производится с фронтальной части ячейки. </a:t>
          </a:r>
        </a:p>
        <a:p>
          <a:pPr lvl="0" algn="just" defTabSz="5556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50" kern="1200" dirty="0" smtClean="0"/>
            <a:t>	Для обслуживания и оперирования аппаратов находящихся у задней стенки ячейки, оперативный персонал вынужден находиться внутри шкафа в стесненных условиях, для чего необходимо выкатить тележку с выключателем и обеспечить свободный проход в ячейку. Важно что при входе и выходе из ячейки отсек автоматики и управления </a:t>
          </a:r>
          <a:r>
            <a:rPr lang="ru-RU" sz="1250" b="1" u="sng" kern="1200" dirty="0" smtClean="0"/>
            <a:t>препятствует свободному проходу</a:t>
          </a:r>
          <a:r>
            <a:rPr lang="ru-RU" sz="1250" kern="1200" dirty="0" smtClean="0"/>
            <a:t> в ячейку оперативного и ремонтного персонала. Данный отсек представляет собой серьезную опасность при рабочих перемещениях персонала в зоне работ и эвакуации при поражении электрическим током.</a:t>
          </a:r>
          <a:endParaRPr lang="ru-RU" sz="1250" kern="1200" dirty="0"/>
        </a:p>
      </dsp:txBody>
      <dsp:txXfrm>
        <a:off x="6350047" y="1382094"/>
        <a:ext cx="5581196" cy="51700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59F834-4CA5-45A8-A0A3-CE4A677A67EA}">
      <dsp:nvSpPr>
        <dsp:cNvPr id="0" name=""/>
        <dsp:cNvSpPr/>
      </dsp:nvSpPr>
      <dsp:spPr>
        <a:xfrm>
          <a:off x="0" y="341250"/>
          <a:ext cx="12060621" cy="186649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745EE1-BF47-48DC-A7E0-8865C5B89193}">
      <dsp:nvSpPr>
        <dsp:cNvPr id="0" name=""/>
        <dsp:cNvSpPr/>
      </dsp:nvSpPr>
      <dsp:spPr>
        <a:xfrm>
          <a:off x="1699522" y="138760"/>
          <a:ext cx="8421075" cy="4931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9104" tIns="0" rIns="319104" bIns="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kern="1200" dirty="0" smtClean="0"/>
            <a:t>Ремонтное положение выключателя</a:t>
          </a:r>
          <a:endParaRPr lang="ru-RU" sz="3800" kern="1200" dirty="0"/>
        </a:p>
      </dsp:txBody>
      <dsp:txXfrm>
        <a:off x="1723597" y="162835"/>
        <a:ext cx="8372925" cy="445020"/>
      </dsp:txXfrm>
    </dsp:sp>
    <dsp:sp modelId="{E76CCAEE-BE47-47C1-A98C-32452D34A388}">
      <dsp:nvSpPr>
        <dsp:cNvPr id="0" name=""/>
        <dsp:cNvSpPr/>
      </dsp:nvSpPr>
      <dsp:spPr>
        <a:xfrm>
          <a:off x="0" y="2584157"/>
          <a:ext cx="12060621" cy="187927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6C793E-141C-4194-82EC-64453D3633F0}">
      <dsp:nvSpPr>
        <dsp:cNvPr id="0" name=""/>
        <dsp:cNvSpPr/>
      </dsp:nvSpPr>
      <dsp:spPr>
        <a:xfrm>
          <a:off x="1734896" y="2356846"/>
          <a:ext cx="8374135" cy="51773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9104" tIns="0" rIns="319104" bIns="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kern="1200" dirty="0" smtClean="0"/>
            <a:t>Доступ в кабельный отсек</a:t>
          </a:r>
          <a:endParaRPr lang="ru-RU" sz="3800" kern="1200" dirty="0"/>
        </a:p>
      </dsp:txBody>
      <dsp:txXfrm>
        <a:off x="1760170" y="2382120"/>
        <a:ext cx="8323587" cy="467189"/>
      </dsp:txXfrm>
    </dsp:sp>
    <dsp:sp modelId="{4FC559F4-82FC-4C44-BC09-E650190CDABF}">
      <dsp:nvSpPr>
        <dsp:cNvPr id="0" name=""/>
        <dsp:cNvSpPr/>
      </dsp:nvSpPr>
      <dsp:spPr>
        <a:xfrm>
          <a:off x="0" y="4851797"/>
          <a:ext cx="12060621" cy="187920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4B288E-7459-41AA-AC00-1170B5800E22}">
      <dsp:nvSpPr>
        <dsp:cNvPr id="0" name=""/>
        <dsp:cNvSpPr/>
      </dsp:nvSpPr>
      <dsp:spPr>
        <a:xfrm>
          <a:off x="1729070" y="4633777"/>
          <a:ext cx="8442434" cy="4685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9104" tIns="0" rIns="319104" bIns="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kern="1200" dirty="0" smtClean="0"/>
            <a:t>Изображения</a:t>
          </a:r>
        </a:p>
      </dsp:txBody>
      <dsp:txXfrm>
        <a:off x="1751943" y="4656650"/>
        <a:ext cx="8396688" cy="4228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image" Target="../media/image34.e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image" Target="../media/image36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image" Target="../media/image43.e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image" Target="../media/image45.e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image" Target="../media/image49.e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image" Target="../media/image51.e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image" Target="../media/image5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image" Target="../media/image17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image" Target="../media/image20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image" Target="../media/image2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image" Target="../media/image26.e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image" Target="../media/image2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D03641-8D83-4BCB-AD06-BD346B236199}" type="datetimeFigureOut">
              <a:rPr lang="ru-RU" smtClean="0"/>
              <a:pPr/>
              <a:t>23.06.2014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5563DC-C116-4003-A171-9806C1A380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605091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4F5D85-1845-4E3F-AE81-7B3274514E65}" type="datetimeFigureOut">
              <a:rPr lang="ru-RU" smtClean="0"/>
              <a:pPr/>
              <a:t>23.06.2014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28C24C-D13A-4C7C-951E-45FA484F99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60630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4CDC8-8AB2-468D-B251-D3FDF1745F8E}" type="datetimeFigureOut">
              <a:rPr lang="ru-RU" smtClean="0"/>
              <a:pPr/>
              <a:t>23.06.2014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27F8E-BE77-484F-8F55-1EB22F109E5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5481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4CDC8-8AB2-468D-B251-D3FDF1745F8E}" type="datetimeFigureOut">
              <a:rPr lang="ru-RU" smtClean="0"/>
              <a:pPr/>
              <a:t>23.06.2014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27F8E-BE77-484F-8F55-1EB22F109E5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44269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4CDC8-8AB2-468D-B251-D3FDF1745F8E}" type="datetimeFigureOut">
              <a:rPr lang="ru-RU" smtClean="0"/>
              <a:pPr/>
              <a:t>23.06.2014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27F8E-BE77-484F-8F55-1EB22F109E5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12279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25D4CDC8-8AB2-468D-B251-D3FDF1745F8E}" type="datetimeFigureOut">
              <a:rPr lang="ru-RU" smtClean="0"/>
              <a:pPr/>
              <a:t>23.06.2014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76E27F8E-BE77-484F-8F55-1EB22F109E5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188612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4CDC8-8AB2-468D-B251-D3FDF1745F8E}" type="datetimeFigureOut">
              <a:rPr lang="ru-RU" smtClean="0"/>
              <a:pPr/>
              <a:t>23.06.2014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27F8E-BE77-484F-8F55-1EB22F109E5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902107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4CDC8-8AB2-468D-B251-D3FDF1745F8E}" type="datetimeFigureOut">
              <a:rPr lang="ru-RU" smtClean="0"/>
              <a:pPr/>
              <a:t>23.06.2014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27F8E-BE77-484F-8F55-1EB22F109E5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352011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4CDC8-8AB2-468D-B251-D3FDF1745F8E}" type="datetimeFigureOut">
              <a:rPr lang="ru-RU" smtClean="0"/>
              <a:pPr/>
              <a:t>23.06.2014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27F8E-BE77-484F-8F55-1EB22F109E5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025650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4CDC8-8AB2-468D-B251-D3FDF1745F8E}" type="datetimeFigureOut">
              <a:rPr lang="ru-RU" smtClean="0"/>
              <a:pPr/>
              <a:t>23.06.2014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27F8E-BE77-484F-8F55-1EB22F109E5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601973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4CDC8-8AB2-468D-B251-D3FDF1745F8E}" type="datetimeFigureOut">
              <a:rPr lang="ru-RU" smtClean="0"/>
              <a:pPr/>
              <a:t>23.06.2014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27F8E-BE77-484F-8F55-1EB22F109E5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859061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4CDC8-8AB2-468D-B251-D3FDF1745F8E}" type="datetimeFigureOut">
              <a:rPr lang="ru-RU" smtClean="0"/>
              <a:pPr/>
              <a:t>23.06.2014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27F8E-BE77-484F-8F55-1EB22F109E5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023625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4CDC8-8AB2-468D-B251-D3FDF1745F8E}" type="datetimeFigureOut">
              <a:rPr lang="ru-RU" smtClean="0"/>
              <a:pPr/>
              <a:t>23.06.2014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27F8E-BE77-484F-8F55-1EB22F109E5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77508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4CDC8-8AB2-468D-B251-D3FDF1745F8E}" type="datetimeFigureOut">
              <a:rPr lang="ru-RU" smtClean="0"/>
              <a:pPr/>
              <a:t>23.06.2014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27F8E-BE77-484F-8F55-1EB22F109E5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68567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4CDC8-8AB2-468D-B251-D3FDF1745F8E}" type="datetimeFigureOut">
              <a:rPr lang="ru-RU" smtClean="0"/>
              <a:pPr/>
              <a:t>23.06.2014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27F8E-BE77-484F-8F55-1EB22F109E5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20972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4CDC8-8AB2-468D-B251-D3FDF1745F8E}" type="datetimeFigureOut">
              <a:rPr lang="ru-RU" smtClean="0"/>
              <a:pPr/>
              <a:t>23.06.2014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27F8E-BE77-484F-8F55-1EB22F109E5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312688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4CDC8-8AB2-468D-B251-D3FDF1745F8E}" type="datetimeFigureOut">
              <a:rPr lang="ru-RU" smtClean="0"/>
              <a:pPr/>
              <a:t>23.06.2014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27F8E-BE77-484F-8F55-1EB22F109E5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518761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4CDC8-8AB2-468D-B251-D3FDF1745F8E}" type="datetimeFigureOut">
              <a:rPr lang="ru-RU" smtClean="0"/>
              <a:pPr/>
              <a:t>23.06.2014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27F8E-BE77-484F-8F55-1EB22F109E5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5155687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4CDC8-8AB2-468D-B251-D3FDF1745F8E}" type="datetimeFigureOut">
              <a:rPr lang="ru-RU" smtClean="0"/>
              <a:pPr/>
              <a:t>23.06.2014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27F8E-BE77-484F-8F55-1EB22F109E5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308245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4CDC8-8AB2-468D-B251-D3FDF1745F8E}" type="datetimeFigureOut">
              <a:rPr lang="ru-RU" smtClean="0"/>
              <a:pPr/>
              <a:t>23.06.2014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27F8E-BE77-484F-8F55-1EB22F109E5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462740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4CDC8-8AB2-468D-B251-D3FDF1745F8E}" type="datetimeFigureOut">
              <a:rPr lang="ru-RU" smtClean="0"/>
              <a:pPr/>
              <a:t>23.06.2014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27F8E-BE77-484F-8F55-1EB22F109E5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87290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4CDC8-8AB2-468D-B251-D3FDF1745F8E}" type="datetimeFigureOut">
              <a:rPr lang="ru-RU" smtClean="0"/>
              <a:pPr/>
              <a:t>23.06.2014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27F8E-BE77-484F-8F55-1EB22F109E5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450807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4CDC8-8AB2-468D-B251-D3FDF1745F8E}" type="datetimeFigureOut">
              <a:rPr lang="ru-RU" smtClean="0"/>
              <a:pPr/>
              <a:t>23.06.2014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27F8E-BE77-484F-8F55-1EB22F109E5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94280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4CDC8-8AB2-468D-B251-D3FDF1745F8E}" type="datetimeFigureOut">
              <a:rPr lang="ru-RU" smtClean="0"/>
              <a:pPr/>
              <a:t>23.06.2014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27F8E-BE77-484F-8F55-1EB22F109E5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400188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4CDC8-8AB2-468D-B251-D3FDF1745F8E}" type="datetimeFigureOut">
              <a:rPr lang="ru-RU" smtClean="0"/>
              <a:pPr/>
              <a:t>23.06.2014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27F8E-BE77-484F-8F55-1EB22F109E5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51685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4CDC8-8AB2-468D-B251-D3FDF1745F8E}" type="datetimeFigureOut">
              <a:rPr lang="ru-RU" smtClean="0"/>
              <a:pPr/>
              <a:t>23.06.2014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27F8E-BE77-484F-8F55-1EB22F109E5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32752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4CDC8-8AB2-468D-B251-D3FDF1745F8E}" type="datetimeFigureOut">
              <a:rPr lang="ru-RU" smtClean="0"/>
              <a:pPr/>
              <a:t>23.06.2014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27F8E-BE77-484F-8F55-1EB22F109E5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00421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4CDC8-8AB2-468D-B251-D3FDF1745F8E}" type="datetimeFigureOut">
              <a:rPr lang="ru-RU" smtClean="0"/>
              <a:pPr/>
              <a:t>23.06.2014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27F8E-BE77-484F-8F55-1EB22F109E5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36603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4CDC8-8AB2-468D-B251-D3FDF1745F8E}" type="datetimeFigureOut">
              <a:rPr lang="ru-RU" smtClean="0"/>
              <a:pPr/>
              <a:t>23.06.2014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27F8E-BE77-484F-8F55-1EB22F109E5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17721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4CDC8-8AB2-468D-B251-D3FDF1745F8E}" type="datetimeFigureOut">
              <a:rPr lang="ru-RU" smtClean="0"/>
              <a:pPr/>
              <a:t>23.06.2014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27F8E-BE77-484F-8F55-1EB22F109E5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38936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D4CDC8-8AB2-468D-B251-D3FDF1745F8E}" type="datetimeFigureOut">
              <a:rPr lang="ru-RU" smtClean="0"/>
              <a:pPr/>
              <a:t>23.06.2014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E27F8E-BE77-484F-8F55-1EB22F109E5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76275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D4CDC8-8AB2-468D-B251-D3FDF1745F8E}" type="datetimeFigureOut">
              <a:rPr lang="ru-RU" smtClean="0"/>
              <a:pPr/>
              <a:t>23.06.2014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E27F8E-BE77-484F-8F55-1EB22F109E5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871477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8.png"/><Relationship Id="rId5" Type="http://schemas.openxmlformats.org/officeDocument/2006/relationships/hyperlink" Target="film-foto/11.5.MOV" TargetMode="External"/><Relationship Id="rId4" Type="http://schemas.openxmlformats.org/officeDocument/2006/relationships/oleObject" Target="../embeddings/oleObject14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9.vml"/><Relationship Id="rId4" Type="http://schemas.openxmlformats.org/officeDocument/2006/relationships/oleObject" Target="../embeddings/oleObject16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film-foto/14.1.MOV" TargetMode="Externa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1.vml"/><Relationship Id="rId4" Type="http://schemas.openxmlformats.org/officeDocument/2006/relationships/oleObject" Target="../embeddings/oleObject19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hyperlink" Target="film-foto/24.1.JPG" TargetMode="External"/><Relationship Id="rId7" Type="http://schemas.openxmlformats.org/officeDocument/2006/relationships/image" Target="../media/image39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2.vml"/><Relationship Id="rId6" Type="http://schemas.openxmlformats.org/officeDocument/2006/relationships/hyperlink" Target="film-foto/24.3.JPG" TargetMode="External"/><Relationship Id="rId5" Type="http://schemas.openxmlformats.org/officeDocument/2006/relationships/oleObject" Target="../embeddings/oleObject20.bin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3.vml"/><Relationship Id="rId4" Type="http://schemas.openxmlformats.org/officeDocument/2006/relationships/oleObject" Target="../embeddings/oleObject22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4.v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5.vml"/><Relationship Id="rId4" Type="http://schemas.openxmlformats.org/officeDocument/2006/relationships/oleObject" Target="../embeddings/oleObject25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oleObject" Target="../embeddings/oleObject26.bin"/><Relationship Id="rId7" Type="http://schemas.openxmlformats.org/officeDocument/2006/relationships/hyperlink" Target="film-foto/17.3.JPG" TargetMode="Externa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47.jpeg"/><Relationship Id="rId5" Type="http://schemas.openxmlformats.org/officeDocument/2006/relationships/hyperlink" Target="film-foto/17.2.JPG" TargetMode="External"/><Relationship Id="rId4" Type="http://schemas.openxmlformats.org/officeDocument/2006/relationships/oleObject" Target="../embeddings/oleObject27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7.vml"/><Relationship Id="rId4" Type="http://schemas.openxmlformats.org/officeDocument/2006/relationships/oleObject" Target="../embeddings/oleObject29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8.vml"/><Relationship Id="rId4" Type="http://schemas.openxmlformats.org/officeDocument/2006/relationships/oleObject" Target="../embeddings/oleObject31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9.vml"/><Relationship Id="rId4" Type="http://schemas.openxmlformats.org/officeDocument/2006/relationships/oleObject" Target="../embeddings/oleObject33.bin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1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film-foto/6.1.JPG" TargetMode="External"/><Relationship Id="rId13" Type="http://schemas.openxmlformats.org/officeDocument/2006/relationships/image" Target="../media/image10.png"/><Relationship Id="rId18" Type="http://schemas.openxmlformats.org/officeDocument/2006/relationships/hyperlink" Target="film-foto/6.8.MOV" TargetMode="External"/><Relationship Id="rId3" Type="http://schemas.openxmlformats.org/officeDocument/2006/relationships/diagramLayout" Target="../diagrams/layout2.xml"/><Relationship Id="rId21" Type="http://schemas.openxmlformats.org/officeDocument/2006/relationships/image" Target="../media/image14.jpeg"/><Relationship Id="rId7" Type="http://schemas.openxmlformats.org/officeDocument/2006/relationships/image" Target="../media/image7.jpeg"/><Relationship Id="rId12" Type="http://schemas.openxmlformats.org/officeDocument/2006/relationships/hyperlink" Target="film-foto/6.3.MOV" TargetMode="External"/><Relationship Id="rId17" Type="http://schemas.openxmlformats.org/officeDocument/2006/relationships/image" Target="../media/image12.png"/><Relationship Id="rId2" Type="http://schemas.openxmlformats.org/officeDocument/2006/relationships/diagramData" Target="../diagrams/data2.xml"/><Relationship Id="rId16" Type="http://schemas.openxmlformats.org/officeDocument/2006/relationships/hyperlink" Target="film-foto/9.6.MOV" TargetMode="External"/><Relationship Id="rId20" Type="http://schemas.openxmlformats.org/officeDocument/2006/relationships/hyperlink" Target="film-foto/10.2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film-foto/2.1.JPG" TargetMode="External"/><Relationship Id="rId11" Type="http://schemas.openxmlformats.org/officeDocument/2006/relationships/image" Target="../media/image9.jpeg"/><Relationship Id="rId24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5" Type="http://schemas.openxmlformats.org/officeDocument/2006/relationships/image" Target="../media/image11.png"/><Relationship Id="rId23" Type="http://schemas.openxmlformats.org/officeDocument/2006/relationships/image" Target="../media/image15.jpeg"/><Relationship Id="rId10" Type="http://schemas.openxmlformats.org/officeDocument/2006/relationships/hyperlink" Target="film-foto/9.1.JPG" TargetMode="External"/><Relationship Id="rId19" Type="http://schemas.openxmlformats.org/officeDocument/2006/relationships/image" Target="../media/image13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8.jpeg"/><Relationship Id="rId14" Type="http://schemas.openxmlformats.org/officeDocument/2006/relationships/hyperlink" Target="film-foto/16.1.MOV" TargetMode="External"/><Relationship Id="rId22" Type="http://schemas.openxmlformats.org/officeDocument/2006/relationships/hyperlink" Target="film-foto/6.5.JP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oleObject7.bin"/><Relationship Id="rId4" Type="http://schemas.openxmlformats.org/officeDocument/2006/relationships/oleObject" Target="../embeddings/oleObject6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9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1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5.png"/><Relationship Id="rId4" Type="http://schemas.openxmlformats.org/officeDocument/2006/relationships/hyperlink" Target="film-foto/11.6.MOV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1333499"/>
            <a:ext cx="11277600" cy="3505201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Сравнительная таблица распределительных устройств РУ-600 производства </a:t>
            </a:r>
            <a:br>
              <a:rPr lang="ru-RU" dirty="0" smtClean="0"/>
            </a:br>
            <a:r>
              <a:rPr lang="ru-RU" dirty="0" smtClean="0"/>
              <a:t>ЗАО «НПП ЭНЕРГИЯ» и ЗАО «ПЛУТОН»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8676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4"/>
          <p:cNvSpPr>
            <a:spLocks noGrp="1"/>
          </p:cNvSpPr>
          <p:nvPr>
            <p:ph sz="half" idx="1"/>
          </p:nvPr>
        </p:nvSpPr>
        <p:spPr>
          <a:xfrm>
            <a:off x="317500" y="317500"/>
            <a:ext cx="5702300" cy="6365876"/>
          </a:xfrm>
          <a:solidFill>
            <a:srgbClr val="EAEFF7"/>
          </a:solidFill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b">
            <a:normAutofit/>
          </a:bodyPr>
          <a:lstStyle/>
          <a:p>
            <a:pPr marL="0" indent="0" algn="just">
              <a:buNone/>
            </a:pPr>
            <a:r>
              <a:rPr lang="ru-RU" sz="1600" dirty="0" smtClean="0"/>
              <a:t>	Перевод </a:t>
            </a:r>
            <a:r>
              <a:rPr lang="ru-RU" sz="1600" dirty="0"/>
              <a:t>выключателя из "контрольного" в "рабочее", как автоматически, так и вручную, производится только при </a:t>
            </a:r>
            <a:r>
              <a:rPr lang="ru-RU" sz="1600" b="1" u="sng" dirty="0"/>
              <a:t>закрытой</a:t>
            </a:r>
            <a:r>
              <a:rPr lang="ru-RU" sz="1600" dirty="0"/>
              <a:t> двери отсека, не допуская попадание оперативного персонала в подвижные части ВЭ.</a:t>
            </a:r>
          </a:p>
        </p:txBody>
      </p:sp>
      <p:sp>
        <p:nvSpPr>
          <p:cNvPr id="7" name="Объект 5"/>
          <p:cNvSpPr>
            <a:spLocks noGrp="1"/>
          </p:cNvSpPr>
          <p:nvPr>
            <p:ph sz="half" idx="2"/>
          </p:nvPr>
        </p:nvSpPr>
        <p:spPr>
          <a:xfrm>
            <a:off x="6172200" y="317500"/>
            <a:ext cx="5689600" cy="6365876"/>
          </a:xfrm>
          <a:solidFill>
            <a:srgbClr val="EAEFF7"/>
          </a:solidFill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600" dirty="0"/>
              <a:t>	</a:t>
            </a:r>
            <a:r>
              <a:rPr lang="ru-RU" sz="1600" dirty="0" smtClean="0"/>
              <a:t>Кроме </a:t>
            </a:r>
            <a:r>
              <a:rPr lang="ru-RU" sz="1600" dirty="0"/>
              <a:t>того перевод тележки из "контрольного" положения в "рабочее" представляет собой серьезную опасность и может привести к травматизму оперативного персонала. Тележка в "контрольном" положении образует щель между дверью отсека управления и панелью тележки. Так как </a:t>
            </a:r>
            <a:r>
              <a:rPr lang="ru-RU" sz="1600" dirty="0" err="1"/>
              <a:t>вкатывание</a:t>
            </a:r>
            <a:r>
              <a:rPr lang="ru-RU" sz="1600" dirty="0"/>
              <a:t> тележки в "рабочее" положение производится автоматизировано посредством моторного привода, велика вероятность защемления рук или одежды оперативного персонала.</a:t>
            </a: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874789813"/>
              </p:ext>
            </p:extLst>
          </p:nvPr>
        </p:nvGraphicFramePr>
        <p:xfrm>
          <a:off x="6623247" y="2781990"/>
          <a:ext cx="4078472" cy="3812485"/>
        </p:xfrm>
        <a:graphic>
          <a:graphicData uri="http://schemas.openxmlformats.org/presentationml/2006/ole">
            <p:oleObj spid="_x0000_s8289" r:id="rId3" imgW="3931785" imgH="3662734" progId="CorelDRAW.Graphic.14">
              <p:embed/>
            </p:oleObj>
          </a:graphicData>
        </a:graphic>
      </p:graphicFrame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5" name="Объект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562725387"/>
              </p:ext>
            </p:extLst>
          </p:nvPr>
        </p:nvGraphicFramePr>
        <p:xfrm>
          <a:off x="763305" y="609600"/>
          <a:ext cx="3804536" cy="4639205"/>
        </p:xfrm>
        <a:graphic>
          <a:graphicData uri="http://schemas.openxmlformats.org/presentationml/2006/ole">
            <p:oleObj spid="_x0000_s8290" r:id="rId4" imgW="3254832" imgH="3964832" progId="CorelDRAW.Graphic.14">
              <p:embed/>
            </p:oleObj>
          </a:graphicData>
        </a:graphic>
      </p:graphicFrame>
      <p:pic>
        <p:nvPicPr>
          <p:cNvPr id="16" name="Рисунок 15">
            <a:hlinkClick r:id="rId5" action="ppaction://hlinkfil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85226" y="4821503"/>
            <a:ext cx="1896533" cy="1066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22991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>
            <a:spLocks noGrp="1"/>
          </p:cNvSpPr>
          <p:nvPr>
            <p:ph type="title"/>
          </p:nvPr>
        </p:nvSpPr>
        <p:spPr>
          <a:xfrm>
            <a:off x="330200" y="225208"/>
            <a:ext cx="11557000" cy="574675"/>
          </a:xfrm>
          <a:solidFill>
            <a:srgbClr val="EAEFF7"/>
          </a:solidFill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Ручное отключение выключателя</a:t>
            </a:r>
            <a:endParaRPr lang="ru-RU" dirty="0"/>
          </a:p>
        </p:txBody>
      </p:sp>
      <p:sp>
        <p:nvSpPr>
          <p:cNvPr id="6" name="Объект 4"/>
          <p:cNvSpPr>
            <a:spLocks noGrp="1"/>
          </p:cNvSpPr>
          <p:nvPr>
            <p:ph sz="half" idx="1"/>
          </p:nvPr>
        </p:nvSpPr>
        <p:spPr>
          <a:xfrm>
            <a:off x="330200" y="974726"/>
            <a:ext cx="5689600" cy="5708650"/>
          </a:xfrm>
          <a:solidFill>
            <a:srgbClr val="EAEFF7"/>
          </a:solidFill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t">
            <a:normAutofit/>
          </a:bodyPr>
          <a:lstStyle/>
          <a:p>
            <a:pPr marL="0" indent="0" algn="just">
              <a:buNone/>
            </a:pPr>
            <a:r>
              <a:rPr lang="ru-RU" sz="1600" dirty="0" smtClean="0"/>
              <a:t>	Расположено на двери отсека выключателя, на высоте 1200мм от уровня пола.</a:t>
            </a:r>
            <a:endParaRPr lang="ru-RU" sz="1600" dirty="0"/>
          </a:p>
        </p:txBody>
      </p:sp>
      <p:sp>
        <p:nvSpPr>
          <p:cNvPr id="7" name="Объект 5"/>
          <p:cNvSpPr>
            <a:spLocks noGrp="1"/>
          </p:cNvSpPr>
          <p:nvPr>
            <p:ph sz="half" idx="2"/>
          </p:nvPr>
        </p:nvSpPr>
        <p:spPr>
          <a:xfrm>
            <a:off x="6172200" y="974726"/>
            <a:ext cx="5715000" cy="5708650"/>
          </a:xfrm>
          <a:solidFill>
            <a:srgbClr val="EAEFF7"/>
          </a:solidFill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600" dirty="0" smtClean="0"/>
              <a:t>	Расположено </a:t>
            </a:r>
            <a:r>
              <a:rPr lang="ru-RU" sz="1600" dirty="0"/>
              <a:t>на панели </a:t>
            </a:r>
            <a:r>
              <a:rPr lang="ru-RU" sz="1600" dirty="0" err="1"/>
              <a:t>выкатной</a:t>
            </a:r>
            <a:r>
              <a:rPr lang="ru-RU" sz="1600" dirty="0"/>
              <a:t> тележки выключателя, на высоте 550мм от уровня пола, что создает определенные сложности при управлении.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416800" y="445452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848190070"/>
              </p:ext>
            </p:extLst>
          </p:nvPr>
        </p:nvGraphicFramePr>
        <p:xfrm>
          <a:off x="1422400" y="1679637"/>
          <a:ext cx="2552700" cy="4905188"/>
        </p:xfrm>
        <a:graphic>
          <a:graphicData uri="http://schemas.openxmlformats.org/presentationml/2006/ole">
            <p:oleObj spid="_x0000_s9301" r:id="rId3" imgW="2055982" imgH="3966994" progId="CorelDRAW.Graphic.14">
              <p:embed/>
            </p:oleObj>
          </a:graphicData>
        </a:graphic>
      </p:graphicFrame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5" name="Объект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782771146"/>
              </p:ext>
            </p:extLst>
          </p:nvPr>
        </p:nvGraphicFramePr>
        <p:xfrm>
          <a:off x="6934200" y="1679637"/>
          <a:ext cx="3086410" cy="4905188"/>
        </p:xfrm>
        <a:graphic>
          <a:graphicData uri="http://schemas.openxmlformats.org/presentationml/2006/ole">
            <p:oleObj spid="_x0000_s9302" r:id="rId4" imgW="2240483" imgH="3574645" progId="CorelDRAW.Graphic.14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0897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Объект 4"/>
          <p:cNvSpPr txBox="1">
            <a:spLocks/>
          </p:cNvSpPr>
          <p:nvPr/>
        </p:nvSpPr>
        <p:spPr>
          <a:xfrm>
            <a:off x="6177736" y="3759200"/>
            <a:ext cx="5981700" cy="3035300"/>
          </a:xfrm>
          <a:prstGeom prst="rect">
            <a:avLst/>
          </a:prstGeom>
          <a:solidFill>
            <a:srgbClr val="EAEFF7"/>
          </a:solidFill>
          <a:ln w="19050" cap="flat" cmpd="sng" algn="ctr">
            <a:solidFill>
              <a:schemeClr val="accent1"/>
            </a:solidFill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ru-RU" sz="1600" dirty="0"/>
          </a:p>
        </p:txBody>
      </p:sp>
      <p:sp>
        <p:nvSpPr>
          <p:cNvPr id="22" name="Объект 4"/>
          <p:cNvSpPr txBox="1">
            <a:spLocks/>
          </p:cNvSpPr>
          <p:nvPr/>
        </p:nvSpPr>
        <p:spPr>
          <a:xfrm>
            <a:off x="63500" y="3759200"/>
            <a:ext cx="5981700" cy="3035300"/>
          </a:xfrm>
          <a:prstGeom prst="rect">
            <a:avLst/>
          </a:prstGeom>
          <a:solidFill>
            <a:srgbClr val="EAEFF7"/>
          </a:solidFill>
          <a:ln w="19050" cap="flat" cmpd="sng" algn="ctr">
            <a:solidFill>
              <a:schemeClr val="accent1"/>
            </a:solidFill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ru-RU" sz="1600" dirty="0"/>
          </a:p>
        </p:txBody>
      </p:sp>
      <p:pic>
        <p:nvPicPr>
          <p:cNvPr id="21" name="Объект 20">
            <a:hlinkClick r:id="rId3" action="ppaction://hlinkfile"/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71787" y="4609181"/>
            <a:ext cx="2401025" cy="13505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7416800" y="445452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40203483"/>
              </p:ext>
            </p:extLst>
          </p:nvPr>
        </p:nvGraphicFramePr>
        <p:xfrm>
          <a:off x="-1" y="1"/>
          <a:ext cx="12192002" cy="371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2140"/>
                <a:gridCol w="5114931"/>
                <a:gridCol w="5114931"/>
              </a:tblGrid>
              <a:tr h="54651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Тип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разъединителей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</a:t>
                      </a:r>
                      <a:r>
                        <a:rPr lang="ru-RU" dirty="0" smtClean="0"/>
                        <a:t>15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EST,</a:t>
                      </a:r>
                      <a:r>
                        <a:rPr lang="en-US" baseline="0" dirty="0" smtClean="0"/>
                        <a:t> EDT</a:t>
                      </a:r>
                      <a:endParaRPr lang="ru-RU" dirty="0"/>
                    </a:p>
                  </a:txBody>
                  <a:tcPr anchor="ctr"/>
                </a:tc>
              </a:tr>
              <a:tr h="54651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Производитель </a:t>
                      </a:r>
                      <a:r>
                        <a:rPr lang="ru-RU" baseline="0" dirty="0" smtClean="0"/>
                        <a:t>разъединителей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ЗАО "НПП ЭНЕРГИЯ", Россия, Москва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ELPRO, Германия, Берлин</a:t>
                      </a:r>
                      <a:endParaRPr lang="ru-RU" dirty="0"/>
                    </a:p>
                  </a:txBody>
                  <a:tcPr anchor="ctr"/>
                </a:tc>
              </a:tr>
              <a:tr h="2081967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Конструкция разъединителей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Разъединители рубящего типа, моторизированные с возможностью ручного управления. Контроль видимого разрыва более интуитивный, так как конструкция силовой части соответствует электротехническим и мнемоническим изображениям разъединителя. Разъединители рубящего типа наиболее распространены в электротехнике и являются наиболее привычными оперативному и ремонтному персоналу тяговых подстанций. Видимый разрыв электрической цепи составляет более 55мм и создается поворотом ножа вокруг одного из неподвижных контактов.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Разъединители обжимного типа, моторизированные с возможностью ручного управления. Контроль видимого разрыва менее интуитивный, в виду оригинальности конструкции разъединителя. Видимый разрыв электрической цепи создается двумя воздушными промежутками размером 17мм каждый, посредством перемещения ножей в разные стороны от неподвижных контактов разъединителя. Так как перемещение ножей незначительно и внешний вид разъединителя в целом меняется мало, то человеку неподготовленному, достаточно трудно определить состояние разъединителя.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7" name="Рисунок 16" descr="http://www.npp-energy.ru/images/catalog/tran/t1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8500" y="3927892"/>
            <a:ext cx="2438400" cy="272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7835900" y="3877091"/>
            <a:ext cx="1213310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9" name="Объект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697100904"/>
              </p:ext>
            </p:extLst>
          </p:nvPr>
        </p:nvGraphicFramePr>
        <p:xfrm>
          <a:off x="6517897" y="3922810"/>
          <a:ext cx="2665373" cy="2723316"/>
        </p:xfrm>
        <a:graphic>
          <a:graphicData uri="http://schemas.openxmlformats.org/presentationml/2006/ole">
            <p:oleObj spid="_x0000_s10282" name="Точечный рисунок" r:id="rId6" imgW="5687219" imgH="5811061" progId="PBrush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267202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3"/>
          <p:cNvSpPr>
            <a:spLocks noGrp="1"/>
          </p:cNvSpPr>
          <p:nvPr>
            <p:ph type="title"/>
          </p:nvPr>
        </p:nvSpPr>
        <p:spPr>
          <a:xfrm>
            <a:off x="330200" y="225208"/>
            <a:ext cx="11557000" cy="574675"/>
          </a:xfrm>
          <a:solidFill>
            <a:srgbClr val="EAEFF7"/>
          </a:solidFill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Установка разъединителей</a:t>
            </a:r>
            <a:endParaRPr lang="ru-RU" dirty="0"/>
          </a:p>
        </p:txBody>
      </p:sp>
      <p:sp>
        <p:nvSpPr>
          <p:cNvPr id="13" name="Объект 4"/>
          <p:cNvSpPr>
            <a:spLocks noGrp="1"/>
          </p:cNvSpPr>
          <p:nvPr>
            <p:ph sz="half" idx="1"/>
          </p:nvPr>
        </p:nvSpPr>
        <p:spPr>
          <a:xfrm>
            <a:off x="330200" y="974726"/>
            <a:ext cx="5689600" cy="5708650"/>
          </a:xfrm>
          <a:solidFill>
            <a:srgbClr val="EAEFF7"/>
          </a:solidFill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t">
            <a:normAutofit/>
          </a:bodyPr>
          <a:lstStyle/>
          <a:p>
            <a:pPr marL="0" indent="0" algn="just">
              <a:buNone/>
            </a:pPr>
            <a:r>
              <a:rPr lang="ru-RU" sz="1600" dirty="0" smtClean="0"/>
              <a:t>	Разъединители </a:t>
            </a:r>
            <a:r>
              <a:rPr lang="ru-RU" sz="1600" dirty="0"/>
              <a:t>установлены в соответствующем отсеке за прозрачным защитным экраном согласно ПУЭ с визуальным контролем видимого разрыва. Видимый разрыв контролируется через обзорное окно двери с фронтальной части ячейки.</a:t>
            </a:r>
          </a:p>
          <a:p>
            <a:pPr marL="0" indent="0" algn="just">
              <a:buNone/>
            </a:pPr>
            <a:endParaRPr lang="ru-RU" sz="1600" dirty="0"/>
          </a:p>
        </p:txBody>
      </p:sp>
      <p:sp>
        <p:nvSpPr>
          <p:cNvPr id="14" name="Объект 5"/>
          <p:cNvSpPr>
            <a:spLocks noGrp="1"/>
          </p:cNvSpPr>
          <p:nvPr>
            <p:ph sz="half" idx="2"/>
          </p:nvPr>
        </p:nvSpPr>
        <p:spPr>
          <a:xfrm>
            <a:off x="6172200" y="974726"/>
            <a:ext cx="5715000" cy="5708650"/>
          </a:xfrm>
          <a:solidFill>
            <a:srgbClr val="EAEFF7"/>
          </a:solidFill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600" dirty="0" smtClean="0"/>
              <a:t>	Разъединители </a:t>
            </a:r>
            <a:r>
              <a:rPr lang="ru-RU" sz="1600" dirty="0"/>
              <a:t>установлены таким образом, чтобы в отсеке сборных шин находилась силовая часть, а привод - в отсеке выключателя. Разъединители установлены с нарушением ПУЭ, контроль видимого разрыва разъединителей с фасада ячейки не предусмотрен. Контроль положения разъединителей осуществляется только от сигнальных ламп, что не допустимо.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7416800" y="445452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0" name="Объект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093823848"/>
              </p:ext>
            </p:extLst>
          </p:nvPr>
        </p:nvGraphicFramePr>
        <p:xfrm>
          <a:off x="1764637" y="2589781"/>
          <a:ext cx="3207715" cy="3852187"/>
        </p:xfrm>
        <a:graphic>
          <a:graphicData uri="http://schemas.openxmlformats.org/presentationml/2006/ole">
            <p:oleObj spid="_x0000_s11337" r:id="rId3" imgW="3292380" imgH="3964832" progId="CorelDRAW.Graphic.14">
              <p:embed/>
            </p:oleObj>
          </a:graphicData>
        </a:graphic>
      </p:graphicFrame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2" name="Объект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570932027"/>
              </p:ext>
            </p:extLst>
          </p:nvPr>
        </p:nvGraphicFramePr>
        <p:xfrm>
          <a:off x="7290951" y="2611393"/>
          <a:ext cx="3735011" cy="3881482"/>
        </p:xfrm>
        <a:graphic>
          <a:graphicData uri="http://schemas.openxmlformats.org/presentationml/2006/ole">
            <p:oleObj spid="_x0000_s11338" r:id="rId4" imgW="3507136" imgH="3662734" progId="CorelDRAW.Graphic.14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54461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4"/>
          <p:cNvSpPr>
            <a:spLocks noGrp="1"/>
          </p:cNvSpPr>
          <p:nvPr>
            <p:ph sz="half" idx="1"/>
          </p:nvPr>
        </p:nvSpPr>
        <p:spPr>
          <a:xfrm>
            <a:off x="330200" y="254000"/>
            <a:ext cx="5689600" cy="6429376"/>
          </a:xfrm>
          <a:solidFill>
            <a:srgbClr val="EAEFF7"/>
          </a:solidFill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t">
            <a:normAutofit/>
          </a:bodyPr>
          <a:lstStyle/>
          <a:p>
            <a:pPr marL="0" indent="0" algn="just">
              <a:buNone/>
            </a:pPr>
            <a:r>
              <a:rPr lang="ru-RU" sz="1600" dirty="0" smtClean="0"/>
              <a:t>	В </a:t>
            </a:r>
            <a:r>
              <a:rPr lang="ru-RU" sz="1600" dirty="0"/>
              <a:t>случае отсутствия оперативного напряжения, управление разъединителями можно осуществить вручную, с помощью </a:t>
            </a:r>
            <a:r>
              <a:rPr lang="ru-RU" sz="1600" dirty="0" err="1"/>
              <a:t>курбеля</a:t>
            </a:r>
            <a:r>
              <a:rPr lang="ru-RU" sz="1600" dirty="0"/>
              <a:t>. Ручное управление осуществляется при закрытых дверях ячейки.</a:t>
            </a:r>
          </a:p>
          <a:p>
            <a:pPr marL="0" indent="0" algn="just">
              <a:buNone/>
            </a:pPr>
            <a:endParaRPr lang="ru-RU" sz="1600" dirty="0"/>
          </a:p>
        </p:txBody>
      </p:sp>
      <p:sp>
        <p:nvSpPr>
          <p:cNvPr id="7" name="Объект 5"/>
          <p:cNvSpPr>
            <a:spLocks noGrp="1"/>
          </p:cNvSpPr>
          <p:nvPr>
            <p:ph sz="half" idx="2"/>
          </p:nvPr>
        </p:nvSpPr>
        <p:spPr>
          <a:xfrm>
            <a:off x="6172200" y="254000"/>
            <a:ext cx="5715000" cy="6429376"/>
          </a:xfrm>
          <a:solidFill>
            <a:srgbClr val="EAEFF7"/>
          </a:solidFill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600" dirty="0" smtClean="0"/>
              <a:t>	Для </a:t>
            </a:r>
            <a:r>
              <a:rPr lang="ru-RU" sz="1600" dirty="0"/>
              <a:t>контроля видимого разрыва необходимо провести ряд оперативных отключений, выдвинуть тележку и обеспечить свободный проход в ячейку.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416800" y="445452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" name="Рисунок 9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55309" y="5256003"/>
            <a:ext cx="792951" cy="11972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583813673"/>
              </p:ext>
            </p:extLst>
          </p:nvPr>
        </p:nvGraphicFramePr>
        <p:xfrm>
          <a:off x="2375001" y="1551210"/>
          <a:ext cx="3103841" cy="3474621"/>
        </p:xfrm>
        <a:graphic>
          <a:graphicData uri="http://schemas.openxmlformats.org/presentationml/2006/ole">
            <p:oleObj spid="_x0000_s12359" r:id="rId5" imgW="3292380" imgH="3964832" progId="CorelDRAW.Graphic.14">
              <p:embed/>
            </p:oleObj>
          </a:graphicData>
        </a:graphic>
      </p:graphicFrame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6019800" y="393858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6" name="Рисунок 15">
            <a:hlinkClick r:id="rId6" action="ppaction://hlinkfil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30062" y="5256003"/>
            <a:ext cx="792951" cy="11972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0" name="Объект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039440023"/>
              </p:ext>
            </p:extLst>
          </p:nvPr>
        </p:nvGraphicFramePr>
        <p:xfrm>
          <a:off x="6192936" y="1548324"/>
          <a:ext cx="5606323" cy="3477507"/>
        </p:xfrm>
        <a:graphic>
          <a:graphicData uri="http://schemas.openxmlformats.org/presentationml/2006/ole">
            <p:oleObj spid="_x0000_s12360" r:id="rId8" imgW="5908078" imgH="3662734" progId="CorelDRAW.Graphic.14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20103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330200" y="254000"/>
            <a:ext cx="5689600" cy="6429376"/>
          </a:xfrm>
          <a:solidFill>
            <a:srgbClr val="EAEFF7"/>
          </a:solidFill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t">
            <a:normAutofit/>
          </a:bodyPr>
          <a:lstStyle/>
          <a:p>
            <a:pPr marL="0" indent="0">
              <a:buNone/>
            </a:pPr>
            <a:r>
              <a:rPr lang="ru-RU" sz="1600" dirty="0" smtClean="0"/>
              <a:t>	</a:t>
            </a:r>
            <a:endParaRPr lang="ru-RU" sz="1600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6172200" y="254000"/>
            <a:ext cx="5715000" cy="6429376"/>
          </a:xfrm>
          <a:solidFill>
            <a:srgbClr val="EAEFF7"/>
          </a:solidFill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endParaRPr lang="ru-RU" sz="1400" dirty="0" smtClean="0"/>
          </a:p>
          <a:p>
            <a:pPr marL="0" indent="0">
              <a:buNone/>
            </a:pPr>
            <a:endParaRPr lang="ru-RU" sz="1400" dirty="0"/>
          </a:p>
          <a:p>
            <a:pPr marL="0" indent="0">
              <a:buNone/>
            </a:pPr>
            <a:endParaRPr lang="ru-RU" sz="1400" dirty="0" smtClean="0"/>
          </a:p>
          <a:p>
            <a:pPr marL="0" indent="0">
              <a:buNone/>
            </a:pPr>
            <a:endParaRPr lang="ru-RU" sz="1400" dirty="0"/>
          </a:p>
          <a:p>
            <a:pPr marL="0" indent="0">
              <a:buNone/>
            </a:pPr>
            <a:endParaRPr lang="ru-RU" sz="1400" dirty="0" smtClean="0"/>
          </a:p>
          <a:p>
            <a:pPr marL="0" indent="0">
              <a:buNone/>
            </a:pPr>
            <a:endParaRPr lang="ru-RU" sz="1400" dirty="0"/>
          </a:p>
          <a:p>
            <a:pPr marL="0" indent="0">
              <a:buNone/>
            </a:pPr>
            <a:endParaRPr lang="ru-RU" sz="1400" dirty="0" smtClean="0"/>
          </a:p>
          <a:p>
            <a:pPr marL="0" indent="0" algn="just">
              <a:buNone/>
            </a:pPr>
            <a:r>
              <a:rPr lang="ru-RU" sz="1400" dirty="0" smtClean="0"/>
              <a:t>	В </a:t>
            </a:r>
            <a:r>
              <a:rPr lang="ru-RU" sz="1400" dirty="0"/>
              <a:t>случае отсутствия оперативного напряжения, управление разъединителями можно осуществить вручную, с помощью </a:t>
            </a:r>
            <a:r>
              <a:rPr lang="ru-RU" sz="1400" dirty="0" err="1"/>
              <a:t>курбеля</a:t>
            </a:r>
            <a:r>
              <a:rPr lang="ru-RU" sz="1400" dirty="0"/>
              <a:t>, только при условии выкатывания тележки, освобождения прохода в ячейку и нахождении оперативного персонала внутри шкафа в стесненных условиях.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7416800" y="445452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6019800" y="393858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6" name="Рисунок 15" descr="C:\Users\Bolshakov\AppData\Local\Microsoft\Windows\Temporary Internet Files\Content.Word\EDT в РУ-60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17195" y="359542"/>
            <a:ext cx="1625010" cy="2025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8" name="Объект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539911546"/>
              </p:ext>
            </p:extLst>
          </p:nvPr>
        </p:nvGraphicFramePr>
        <p:xfrm>
          <a:off x="7829550" y="3505163"/>
          <a:ext cx="3041650" cy="3178213"/>
        </p:xfrm>
        <a:graphic>
          <a:graphicData uri="http://schemas.openxmlformats.org/presentationml/2006/ole">
            <p:oleObj spid="_x0000_s13345" r:id="rId4" imgW="3507136" imgH="3662734" progId="CorelDRAW.Graphic.14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15173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330200" y="254000"/>
            <a:ext cx="5689600" cy="6429376"/>
          </a:xfrm>
          <a:solidFill>
            <a:srgbClr val="EAEFF7"/>
          </a:solidFill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t">
            <a:normAutofit/>
          </a:bodyPr>
          <a:lstStyle/>
          <a:p>
            <a:pPr marL="0" indent="0">
              <a:buNone/>
            </a:pPr>
            <a:r>
              <a:rPr lang="ru-RU" sz="1600" dirty="0" smtClean="0"/>
              <a:t>	</a:t>
            </a:r>
            <a:endParaRPr lang="ru-RU" sz="1600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6172200" y="254000"/>
            <a:ext cx="5715000" cy="6429376"/>
          </a:xfrm>
          <a:solidFill>
            <a:srgbClr val="EAEFF7"/>
          </a:solidFill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endParaRPr lang="ru-RU" sz="1400" dirty="0" smtClean="0"/>
          </a:p>
          <a:p>
            <a:pPr marL="0" indent="0">
              <a:buNone/>
            </a:pPr>
            <a:endParaRPr lang="ru-RU" sz="1400" dirty="0"/>
          </a:p>
          <a:p>
            <a:pPr marL="0" indent="0">
              <a:buNone/>
            </a:pPr>
            <a:endParaRPr lang="ru-RU" sz="1400" dirty="0" smtClean="0"/>
          </a:p>
          <a:p>
            <a:pPr marL="0" indent="0">
              <a:buNone/>
            </a:pPr>
            <a:endParaRPr lang="ru-RU" sz="1400" dirty="0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7416800" y="445452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6019800" y="393858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6172200" y="28067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5" name="Объект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836644945"/>
              </p:ext>
            </p:extLst>
          </p:nvPr>
        </p:nvGraphicFramePr>
        <p:xfrm>
          <a:off x="6197600" y="1795966"/>
          <a:ext cx="5626100" cy="3477709"/>
        </p:xfrm>
        <a:graphic>
          <a:graphicData uri="http://schemas.openxmlformats.org/presentationml/2006/ole">
            <p:oleObj spid="_x0000_s14368" r:id="rId3" imgW="5908078" imgH="3662734" progId="CorelDRAW.Graphic.14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145586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3"/>
          <p:cNvSpPr>
            <a:spLocks noGrp="1"/>
          </p:cNvSpPr>
          <p:nvPr>
            <p:ph type="title"/>
          </p:nvPr>
        </p:nvSpPr>
        <p:spPr>
          <a:xfrm>
            <a:off x="330200" y="225208"/>
            <a:ext cx="11557000" cy="574675"/>
          </a:xfrm>
          <a:solidFill>
            <a:srgbClr val="EAEFF7"/>
          </a:solidFill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Работы на кабеле</a:t>
            </a:r>
            <a:endParaRPr lang="ru-RU" dirty="0"/>
          </a:p>
        </p:txBody>
      </p:sp>
      <p:sp>
        <p:nvSpPr>
          <p:cNvPr id="14" name="Объект 4"/>
          <p:cNvSpPr>
            <a:spLocks noGrp="1"/>
          </p:cNvSpPr>
          <p:nvPr>
            <p:ph sz="half" idx="1"/>
          </p:nvPr>
        </p:nvSpPr>
        <p:spPr>
          <a:xfrm>
            <a:off x="330200" y="974726"/>
            <a:ext cx="5689600" cy="5708650"/>
          </a:xfrm>
          <a:solidFill>
            <a:srgbClr val="EAEFF7"/>
          </a:solidFill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t">
            <a:normAutofit/>
          </a:bodyPr>
          <a:lstStyle/>
          <a:p>
            <a:pPr marL="0" indent="0" algn="just">
              <a:buNone/>
            </a:pPr>
            <a:r>
              <a:rPr lang="ru-RU" sz="1600" dirty="0" smtClean="0"/>
              <a:t>	Для </a:t>
            </a:r>
            <a:r>
              <a:rPr lang="ru-RU" sz="1600" dirty="0"/>
              <a:t>работ, выполняемых на кабеле и контрольных жилах, необходимо отключить выключатель и перевести ВЭ в "контрольное" положение, снять нижнюю заднюю панель. </a:t>
            </a:r>
          </a:p>
          <a:p>
            <a:pPr marL="0" indent="0" algn="just">
              <a:buNone/>
            </a:pPr>
            <a:r>
              <a:rPr lang="ru-RU" sz="1600" dirty="0" smtClean="0"/>
              <a:t>	Для </a:t>
            </a:r>
            <a:r>
              <a:rPr lang="ru-RU" sz="1600" dirty="0"/>
              <a:t>контроля состояния кабельных подключений в задней панели отсека имеется обзорное окно.</a:t>
            </a:r>
          </a:p>
        </p:txBody>
      </p:sp>
      <p:sp>
        <p:nvSpPr>
          <p:cNvPr id="15" name="Объект 5"/>
          <p:cNvSpPr>
            <a:spLocks noGrp="1"/>
          </p:cNvSpPr>
          <p:nvPr>
            <p:ph sz="half" idx="2"/>
          </p:nvPr>
        </p:nvSpPr>
        <p:spPr>
          <a:xfrm>
            <a:off x="6172200" y="974726"/>
            <a:ext cx="5715000" cy="5708650"/>
          </a:xfrm>
          <a:solidFill>
            <a:srgbClr val="EAEFF7"/>
          </a:solidFill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600" dirty="0" smtClean="0"/>
              <a:t>	Для </a:t>
            </a:r>
            <a:r>
              <a:rPr lang="ru-RU" sz="1600" dirty="0"/>
              <a:t>работ, выполняемых на кабеле и контрольных жилах, а также для контроля состояния кабельных подключений, необходимо отключить выключатель, выключить шинный разъединитель, выкатить тележку в "контрольное" положение, затем выкатить тележку в ремонтное положение, освободить проход в ячейку, пройти в ячейку, открыть заднюю дверь отсека сборных шин для доступа к кабелю, установить переносной защитный экран на сборные шины.</a:t>
            </a:r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7416800" y="445452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2" name="Объект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542851132"/>
              </p:ext>
            </p:extLst>
          </p:nvPr>
        </p:nvGraphicFramePr>
        <p:xfrm>
          <a:off x="1511300" y="2806460"/>
          <a:ext cx="2895600" cy="3686415"/>
        </p:xfrm>
        <a:graphic>
          <a:graphicData uri="http://schemas.openxmlformats.org/presentationml/2006/ole">
            <p:oleObj spid="_x0000_s15421" r:id="rId3" imgW="3108960" imgH="3964832" progId="CorelDRAW.Graphic.14">
              <p:embed/>
            </p:oleObj>
          </a:graphicData>
        </a:graphic>
      </p:graphicFrame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6299200" y="38639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4" name="Объект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591442458"/>
              </p:ext>
            </p:extLst>
          </p:nvPr>
        </p:nvGraphicFramePr>
        <p:xfrm>
          <a:off x="6299200" y="3134952"/>
          <a:ext cx="5462708" cy="3357923"/>
        </p:xfrm>
        <a:graphic>
          <a:graphicData uri="http://schemas.openxmlformats.org/presentationml/2006/ole">
            <p:oleObj spid="_x0000_s15422" r:id="rId4" imgW="5959943" imgH="3662734" progId="CorelDRAW.Graphic.14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161407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>
            <a:spLocks noGrp="1"/>
          </p:cNvSpPr>
          <p:nvPr>
            <p:ph type="title"/>
          </p:nvPr>
        </p:nvSpPr>
        <p:spPr>
          <a:xfrm>
            <a:off x="330200" y="225208"/>
            <a:ext cx="11557000" cy="574675"/>
          </a:xfrm>
          <a:solidFill>
            <a:srgbClr val="EAEFF7"/>
          </a:solidFill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Контроль напряжения на кабеле</a:t>
            </a:r>
            <a:endParaRPr lang="ru-RU" dirty="0"/>
          </a:p>
        </p:txBody>
      </p:sp>
      <p:sp>
        <p:nvSpPr>
          <p:cNvPr id="6" name="Объект 4"/>
          <p:cNvSpPr>
            <a:spLocks noGrp="1"/>
          </p:cNvSpPr>
          <p:nvPr>
            <p:ph sz="half" idx="1"/>
          </p:nvPr>
        </p:nvSpPr>
        <p:spPr>
          <a:xfrm>
            <a:off x="330200" y="974726"/>
            <a:ext cx="5689600" cy="5708650"/>
          </a:xfrm>
          <a:solidFill>
            <a:srgbClr val="EAEFF7"/>
          </a:solidFill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t">
            <a:normAutofit/>
          </a:bodyPr>
          <a:lstStyle/>
          <a:p>
            <a:pPr marL="0" indent="0" algn="just">
              <a:buNone/>
            </a:pPr>
            <a:r>
              <a:rPr lang="ru-RU" sz="1600" dirty="0" smtClean="0"/>
              <a:t>	При </a:t>
            </a:r>
            <a:r>
              <a:rPr lang="ru-RU" sz="1600" dirty="0"/>
              <a:t>допуске к работам на кабеле можно осуществить прямой контроль наличия напряжения (с помощью указателя) на шине кабельных подключений без проникновения в </a:t>
            </a:r>
            <a:r>
              <a:rPr lang="ru-RU" sz="1600" dirty="0" smtClean="0"/>
              <a:t>отсек.</a:t>
            </a:r>
          </a:p>
          <a:p>
            <a:pPr marL="0" indent="0" algn="just">
              <a:buNone/>
            </a:pPr>
            <a:r>
              <a:rPr lang="ru-RU" sz="1600" dirty="0"/>
              <a:t>	</a:t>
            </a:r>
            <a:r>
              <a:rPr lang="ru-RU" sz="1600" dirty="0" smtClean="0"/>
              <a:t>Это </a:t>
            </a:r>
            <a:r>
              <a:rPr lang="ru-RU" sz="1600" dirty="0"/>
              <a:t>возможно осуществить через отсек вторичных подключений с фронтальной части ячейки, посредством организации закрываемого "глазка" в защитном экране.</a:t>
            </a:r>
          </a:p>
        </p:txBody>
      </p:sp>
      <p:sp>
        <p:nvSpPr>
          <p:cNvPr id="7" name="Объект 5"/>
          <p:cNvSpPr>
            <a:spLocks noGrp="1"/>
          </p:cNvSpPr>
          <p:nvPr>
            <p:ph sz="half" idx="2"/>
          </p:nvPr>
        </p:nvSpPr>
        <p:spPr>
          <a:xfrm>
            <a:off x="6172200" y="974726"/>
            <a:ext cx="5715000" cy="5708650"/>
          </a:xfrm>
          <a:solidFill>
            <a:srgbClr val="EAEFF7"/>
          </a:solidFill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600" dirty="0" smtClean="0"/>
              <a:t>	Непосредственный </a:t>
            </a:r>
            <a:r>
              <a:rPr lang="ru-RU" sz="1600" dirty="0"/>
              <a:t>контроль напряжения (с помощью указателя) на шине кабельных подключений, возможен только при условии выкатывания тележки, освобождения прохода в ячейку, поднятия защитного экрана и нахождении оперативного персонала внутри шкафа в стесненных условиях.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416800" y="445452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6299200" y="38639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533400" y="3987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6" name="Объект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956066766"/>
              </p:ext>
            </p:extLst>
          </p:nvPr>
        </p:nvGraphicFramePr>
        <p:xfrm>
          <a:off x="457200" y="2852162"/>
          <a:ext cx="3581400" cy="3450213"/>
        </p:xfrm>
        <a:graphic>
          <a:graphicData uri="http://schemas.openxmlformats.org/presentationml/2006/ole">
            <p:oleObj spid="_x0000_s16444" r:id="rId3" imgW="4110073" imgH="3967804" progId="CorelDRAW.Graphic.14">
              <p:embed/>
            </p:oleObj>
          </a:graphicData>
        </a:graphic>
      </p:graphicFrame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6299200" y="413067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8" name="Объект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09102254"/>
              </p:ext>
            </p:extLst>
          </p:nvPr>
        </p:nvGraphicFramePr>
        <p:xfrm>
          <a:off x="6273800" y="3030976"/>
          <a:ext cx="5391778" cy="3319026"/>
        </p:xfrm>
        <a:graphic>
          <a:graphicData uri="http://schemas.openxmlformats.org/presentationml/2006/ole">
            <p:oleObj spid="_x0000_s16445" r:id="rId4" imgW="5961564" imgH="3662734" progId="CorelDRAW.Graphic.14">
              <p:embed/>
            </p:oleObj>
          </a:graphicData>
        </a:graphic>
      </p:graphicFrame>
      <p:pic>
        <p:nvPicPr>
          <p:cNvPr id="19" name="Рисунок 18">
            <a:hlinkClick r:id="rId5" action="ppaction://hlinkfil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29100" y="4313019"/>
            <a:ext cx="1599997" cy="10597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Рисунок 19">
            <a:hlinkClick r:id="rId7" action="ppaction://hlinkfil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96131" y="2394479"/>
            <a:ext cx="1029069" cy="15536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6822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>
            <a:spLocks noGrp="1"/>
          </p:cNvSpPr>
          <p:nvPr>
            <p:ph type="title"/>
          </p:nvPr>
        </p:nvSpPr>
        <p:spPr>
          <a:xfrm>
            <a:off x="330200" y="225208"/>
            <a:ext cx="11557000" cy="574675"/>
          </a:xfrm>
          <a:solidFill>
            <a:srgbClr val="EAEFF7"/>
          </a:solidFill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err="1" smtClean="0"/>
              <a:t>Клеммные</a:t>
            </a:r>
            <a:r>
              <a:rPr lang="ru-RU" dirty="0" smtClean="0"/>
              <a:t> соединения</a:t>
            </a:r>
            <a:endParaRPr lang="ru-RU" dirty="0"/>
          </a:p>
        </p:txBody>
      </p:sp>
      <p:sp>
        <p:nvSpPr>
          <p:cNvPr id="6" name="Объект 4"/>
          <p:cNvSpPr>
            <a:spLocks noGrp="1"/>
          </p:cNvSpPr>
          <p:nvPr>
            <p:ph sz="half" idx="1"/>
          </p:nvPr>
        </p:nvSpPr>
        <p:spPr>
          <a:xfrm>
            <a:off x="330200" y="974726"/>
            <a:ext cx="5689600" cy="5708650"/>
          </a:xfrm>
          <a:solidFill>
            <a:srgbClr val="EAEFF7"/>
          </a:solidFill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t">
            <a:normAutofit/>
          </a:bodyPr>
          <a:lstStyle/>
          <a:p>
            <a:pPr marL="0" indent="0" algn="just">
              <a:buNone/>
            </a:pPr>
            <a:r>
              <a:rPr lang="ru-RU" sz="1600" dirty="0" smtClean="0"/>
              <a:t>	Расположены </a:t>
            </a:r>
            <a:r>
              <a:rPr lang="ru-RU" sz="1600" dirty="0"/>
              <a:t>в отсеке управления в нижней части шкафа. Для работ на </a:t>
            </a:r>
            <a:r>
              <a:rPr lang="ru-RU" sz="1600" dirty="0" err="1"/>
              <a:t>клеммных</a:t>
            </a:r>
            <a:r>
              <a:rPr lang="ru-RU" sz="1600" dirty="0"/>
              <a:t> соединениях достаточно открыть дверь отсека управления.</a:t>
            </a:r>
          </a:p>
        </p:txBody>
      </p:sp>
      <p:sp>
        <p:nvSpPr>
          <p:cNvPr id="7" name="Объект 5"/>
          <p:cNvSpPr>
            <a:spLocks noGrp="1"/>
          </p:cNvSpPr>
          <p:nvPr>
            <p:ph sz="half" idx="2"/>
          </p:nvPr>
        </p:nvSpPr>
        <p:spPr>
          <a:xfrm>
            <a:off x="6172200" y="974726"/>
            <a:ext cx="5715000" cy="5708650"/>
          </a:xfrm>
          <a:solidFill>
            <a:srgbClr val="EAEFF7"/>
          </a:solidFill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600" dirty="0" smtClean="0"/>
              <a:t>	Расположены </a:t>
            </a:r>
            <a:r>
              <a:rPr lang="ru-RU" sz="1600" dirty="0"/>
              <a:t>в отсеке выключателя в нижней части шкафа. Для работ на </a:t>
            </a:r>
            <a:r>
              <a:rPr lang="ru-RU" sz="1600" dirty="0" err="1"/>
              <a:t>клеммных</a:t>
            </a:r>
            <a:r>
              <a:rPr lang="ru-RU" sz="1600" dirty="0"/>
              <a:t> соединениях необходимо выкатить тележку, освободить проход в ячейку, пройти оперативному и ремонтному персоналу внутрь шкафа.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416800" y="445452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6299200" y="38639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533400" y="3987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6299200" y="413067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660400" y="38639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0" name="Объект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288551921"/>
              </p:ext>
            </p:extLst>
          </p:nvPr>
        </p:nvGraphicFramePr>
        <p:xfrm>
          <a:off x="2410428" y="1816903"/>
          <a:ext cx="1498600" cy="4627545"/>
        </p:xfrm>
        <a:graphic>
          <a:graphicData uri="http://schemas.openxmlformats.org/presentationml/2006/ole">
            <p:oleObj spid="_x0000_s17458" r:id="rId3" imgW="1293667" imgH="3966994" progId="CorelDRAW.Graphic.14">
              <p:embed/>
            </p:oleObj>
          </a:graphicData>
        </a:graphic>
      </p:graphicFrame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2" name="Объект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250436162"/>
              </p:ext>
            </p:extLst>
          </p:nvPr>
        </p:nvGraphicFramePr>
        <p:xfrm>
          <a:off x="8138127" y="2310947"/>
          <a:ext cx="1580941" cy="4133502"/>
        </p:xfrm>
        <a:graphic>
          <a:graphicData uri="http://schemas.openxmlformats.org/presentationml/2006/ole">
            <p:oleObj spid="_x0000_s17459" r:id="rId4" imgW="1367143" imgH="3574645" progId="CorelDRAW.Graphic.14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421618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" name="Таблица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8430441"/>
              </p:ext>
            </p:extLst>
          </p:nvPr>
        </p:nvGraphicFramePr>
        <p:xfrm>
          <a:off x="0" y="0"/>
          <a:ext cx="12230781" cy="6857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43513"/>
                <a:gridCol w="1691268"/>
                <a:gridCol w="1571713"/>
                <a:gridCol w="4524287"/>
              </a:tblGrid>
              <a:tr h="375692">
                <a:tc>
                  <a:txBody>
                    <a:bodyPr/>
                    <a:lstStyle/>
                    <a:p>
                      <a:pPr lvl="0" algn="ctr"/>
                      <a:r>
                        <a:rPr lang="ru-RU" dirty="0" smtClean="0"/>
                        <a:t>КРУ-600</a:t>
                      </a:r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lvl="0" algn="ctr"/>
                      <a:r>
                        <a:rPr lang="ru-RU" dirty="0" smtClean="0"/>
                        <a:t>Наименование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ru-RU" dirty="0" smtClean="0"/>
                        <a:t>РУ-600</a:t>
                      </a:r>
                      <a:endParaRPr lang="ru-RU" dirty="0"/>
                    </a:p>
                  </a:txBody>
                  <a:tcPr/>
                </a:tc>
              </a:tr>
              <a:tr h="384778">
                <a:tc>
                  <a:txBody>
                    <a:bodyPr/>
                    <a:lstStyle/>
                    <a:p>
                      <a:pPr lvl="0" algn="ctr"/>
                      <a:r>
                        <a:rPr lang="ru-RU" dirty="0" smtClean="0"/>
                        <a:t>ЗАО «НПП ЭНЕРГИЯ»</a:t>
                      </a:r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lvl="0" algn="ctr"/>
                      <a:r>
                        <a:rPr lang="ru-RU" dirty="0" smtClean="0"/>
                        <a:t>Производитель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ru-RU" dirty="0" smtClean="0"/>
                        <a:t>ЗАО</a:t>
                      </a:r>
                      <a:r>
                        <a:rPr lang="ru-RU" baseline="0" dirty="0" smtClean="0"/>
                        <a:t> «ПЛУТОН»</a:t>
                      </a:r>
                      <a:endParaRPr lang="ru-RU" dirty="0"/>
                    </a:p>
                  </a:txBody>
                  <a:tcPr/>
                </a:tc>
              </a:tr>
              <a:tr h="384778">
                <a:tc>
                  <a:txBody>
                    <a:bodyPr/>
                    <a:lstStyle/>
                    <a:p>
                      <a:pPr lvl="0" algn="ctr"/>
                      <a:r>
                        <a:rPr lang="ru-RU" dirty="0" smtClean="0"/>
                        <a:t>Россия, Москва</a:t>
                      </a:r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lvl="0" algn="ctr"/>
                      <a:r>
                        <a:rPr lang="ru-RU" dirty="0" smtClean="0"/>
                        <a:t>Страна, город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ru-RU" dirty="0" smtClean="0"/>
                        <a:t>Украина,</a:t>
                      </a:r>
                      <a:r>
                        <a:rPr lang="ru-RU" baseline="0" dirty="0" smtClean="0"/>
                        <a:t> Запорожье</a:t>
                      </a:r>
                      <a:endParaRPr lang="ru-RU" dirty="0"/>
                    </a:p>
                  </a:txBody>
                  <a:tcPr/>
                </a:tc>
              </a:tr>
              <a:tr h="384778">
                <a:tc>
                  <a:txBody>
                    <a:bodyPr/>
                    <a:lstStyle/>
                    <a:p>
                      <a:pPr lvl="0" algn="ctr"/>
                      <a:r>
                        <a:rPr lang="ru-RU" dirty="0" smtClean="0"/>
                        <a:t>600х2200х1000</a:t>
                      </a:r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lvl="0" algn="ctr"/>
                      <a:r>
                        <a:rPr lang="ru-RU" dirty="0" smtClean="0"/>
                        <a:t>Габариты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baseline="0" dirty="0" err="1" smtClean="0"/>
                        <a:t>ШхВхГ</a:t>
                      </a:r>
                      <a:r>
                        <a:rPr lang="ru-RU" baseline="0" dirty="0" smtClean="0"/>
                        <a:t>, мм</a:t>
                      </a:r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ru-RU" dirty="0" smtClean="0"/>
                        <a:t>800х2000х1200</a:t>
                      </a:r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52281">
                <a:tc gridSpan="2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569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340</a:t>
                      </a:r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Масса, кг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520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2" name="Объект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45494832"/>
              </p:ext>
            </p:extLst>
          </p:nvPr>
        </p:nvGraphicFramePr>
        <p:xfrm>
          <a:off x="6326987" y="2486722"/>
          <a:ext cx="5732915" cy="3378819"/>
        </p:xfrm>
        <a:graphic>
          <a:graphicData uri="http://schemas.openxmlformats.org/presentationml/2006/ole">
            <p:oleObj spid="_x0000_s1346" r:id="rId3" imgW="7509696" imgH="4399334" progId="CorelDRAW.Graphic.14">
              <p:embed/>
            </p:oleObj>
          </a:graphicData>
        </a:graphic>
      </p:graphicFrame>
      <p:sp>
        <p:nvSpPr>
          <p:cNvPr id="2" name="Rectangle 199"/>
          <p:cNvSpPr>
            <a:spLocks noChangeArrowheads="1"/>
          </p:cNvSpPr>
          <p:nvPr/>
        </p:nvSpPr>
        <p:spPr bwMode="auto">
          <a:xfrm flipV="1">
            <a:off x="317500" y="3208065"/>
            <a:ext cx="1551031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515064493"/>
              </p:ext>
            </p:extLst>
          </p:nvPr>
        </p:nvGraphicFramePr>
        <p:xfrm>
          <a:off x="317500" y="2484778"/>
          <a:ext cx="5283200" cy="3380763"/>
        </p:xfrm>
        <a:graphic>
          <a:graphicData uri="http://schemas.openxmlformats.org/presentationml/2006/ole">
            <p:oleObj spid="_x0000_s1347" r:id="rId4" imgW="10979280" imgH="7012080" progId="CorelDRAW.Graphic.14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742224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>
            <a:spLocks noGrp="1"/>
          </p:cNvSpPr>
          <p:nvPr>
            <p:ph type="title"/>
          </p:nvPr>
        </p:nvSpPr>
        <p:spPr>
          <a:xfrm>
            <a:off x="330200" y="225208"/>
            <a:ext cx="11557000" cy="574675"/>
          </a:xfrm>
          <a:solidFill>
            <a:srgbClr val="EAEFF7"/>
          </a:solidFill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Отсек управления</a:t>
            </a:r>
            <a:endParaRPr lang="ru-RU" dirty="0"/>
          </a:p>
        </p:txBody>
      </p:sp>
      <p:sp>
        <p:nvSpPr>
          <p:cNvPr id="6" name="Объект 4"/>
          <p:cNvSpPr>
            <a:spLocks noGrp="1"/>
          </p:cNvSpPr>
          <p:nvPr>
            <p:ph sz="half" idx="1"/>
          </p:nvPr>
        </p:nvSpPr>
        <p:spPr>
          <a:xfrm>
            <a:off x="330200" y="974726"/>
            <a:ext cx="5689600" cy="5708650"/>
          </a:xfrm>
          <a:solidFill>
            <a:srgbClr val="EAEFF7"/>
          </a:solidFill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t">
            <a:normAutofit/>
          </a:bodyPr>
          <a:lstStyle/>
          <a:p>
            <a:pPr marL="0" indent="0" algn="just">
              <a:buNone/>
            </a:pPr>
            <a:r>
              <a:rPr lang="ru-RU" sz="1600" dirty="0" smtClean="0"/>
              <a:t>	Отсек </a:t>
            </a:r>
            <a:r>
              <a:rPr lang="ru-RU" sz="1600" dirty="0"/>
              <a:t>управления расположен в нижней части шкафа, что создает некоторое неудобство при работе в отсеке. Работы следует выполнять сидя. Данное решение было продиктовано конструкцией силовой части, спроектированной согласно ПУЭ, а также безопасным расположением отсеков и силовых аппаратов в ячейке. </a:t>
            </a:r>
            <a:r>
              <a:rPr lang="ru-RU" sz="1600" dirty="0" smtClean="0"/>
              <a:t>Отсек </a:t>
            </a:r>
            <a:r>
              <a:rPr lang="ru-RU" sz="1600" dirty="0"/>
              <a:t>полностью изолирован от других отсеков.</a:t>
            </a:r>
          </a:p>
        </p:txBody>
      </p:sp>
      <p:sp>
        <p:nvSpPr>
          <p:cNvPr id="7" name="Объект 5"/>
          <p:cNvSpPr>
            <a:spLocks noGrp="1"/>
          </p:cNvSpPr>
          <p:nvPr>
            <p:ph sz="half" idx="2"/>
          </p:nvPr>
        </p:nvSpPr>
        <p:spPr>
          <a:xfrm>
            <a:off x="6172200" y="974726"/>
            <a:ext cx="5715000" cy="5708650"/>
          </a:xfrm>
          <a:solidFill>
            <a:srgbClr val="EAEFF7"/>
          </a:solidFill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600" dirty="0" smtClean="0"/>
              <a:t>	Отсек </a:t>
            </a:r>
            <a:r>
              <a:rPr lang="ru-RU" sz="1600" dirty="0"/>
              <a:t>управления расположен в верхней части шкафа на высоте 1300мм, что удобно, но создает проблемы при рабочих перемещениях оперативного персонала в ячейку и из нее. Отсек полностью изолирован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416800" y="445452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6299200" y="38639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533400" y="3987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6299200" y="413067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660400" y="38639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1689100" y="393382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1" name="Объект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977562604"/>
              </p:ext>
            </p:extLst>
          </p:nvPr>
        </p:nvGraphicFramePr>
        <p:xfrm>
          <a:off x="2254250" y="2648440"/>
          <a:ext cx="1841500" cy="3923812"/>
        </p:xfrm>
        <a:graphic>
          <a:graphicData uri="http://schemas.openxmlformats.org/presentationml/2006/ole">
            <p:oleObj spid="_x0000_s18475" r:id="rId3" imgW="1862567" imgH="3964832" progId="CorelDRAW.Graphic.14">
              <p:embed/>
            </p:oleObj>
          </a:graphicData>
        </a:graphic>
      </p:graphicFrame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3" name="Объект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51654953"/>
              </p:ext>
            </p:extLst>
          </p:nvPr>
        </p:nvGraphicFramePr>
        <p:xfrm>
          <a:off x="8102600" y="2846755"/>
          <a:ext cx="2124808" cy="3725497"/>
        </p:xfrm>
        <a:graphic>
          <a:graphicData uri="http://schemas.openxmlformats.org/presentationml/2006/ole">
            <p:oleObj spid="_x0000_s18476" r:id="rId4" imgW="2095961" imgH="3662734" progId="CorelDRAW.Graphic.14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412657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>
            <a:spLocks noGrp="1"/>
          </p:cNvSpPr>
          <p:nvPr>
            <p:ph type="title"/>
          </p:nvPr>
        </p:nvSpPr>
        <p:spPr>
          <a:xfrm>
            <a:off x="330200" y="225208"/>
            <a:ext cx="11557000" cy="574675"/>
          </a:xfrm>
          <a:solidFill>
            <a:srgbClr val="EAEFF7"/>
          </a:solidFill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Управление и сигнализация</a:t>
            </a:r>
            <a:endParaRPr lang="ru-RU" dirty="0"/>
          </a:p>
        </p:txBody>
      </p:sp>
      <p:sp>
        <p:nvSpPr>
          <p:cNvPr id="6" name="Объект 4"/>
          <p:cNvSpPr>
            <a:spLocks noGrp="1"/>
          </p:cNvSpPr>
          <p:nvPr>
            <p:ph sz="half" idx="1"/>
          </p:nvPr>
        </p:nvSpPr>
        <p:spPr>
          <a:xfrm>
            <a:off x="330200" y="974726"/>
            <a:ext cx="5689600" cy="5708650"/>
          </a:xfrm>
          <a:solidFill>
            <a:srgbClr val="EAEFF7"/>
          </a:solidFill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t">
            <a:normAutofit/>
          </a:bodyPr>
          <a:lstStyle/>
          <a:p>
            <a:pPr marL="0" indent="0" algn="just">
              <a:buNone/>
            </a:pPr>
            <a:r>
              <a:rPr lang="ru-RU" sz="1600" dirty="0" smtClean="0"/>
              <a:t>	Управление </a:t>
            </a:r>
            <a:r>
              <a:rPr lang="ru-RU" sz="1600" dirty="0"/>
              <a:t>и сигнализация осуществляются с лицевой панели и ЖКИ-панели, расположенных в верхней части ячейки, на двери отсека выключателя.</a:t>
            </a:r>
          </a:p>
        </p:txBody>
      </p:sp>
      <p:sp>
        <p:nvSpPr>
          <p:cNvPr id="7" name="Объект 5"/>
          <p:cNvSpPr>
            <a:spLocks noGrp="1"/>
          </p:cNvSpPr>
          <p:nvPr>
            <p:ph sz="half" idx="2"/>
          </p:nvPr>
        </p:nvSpPr>
        <p:spPr>
          <a:xfrm>
            <a:off x="6172200" y="974726"/>
            <a:ext cx="5715000" cy="5708650"/>
          </a:xfrm>
          <a:solidFill>
            <a:srgbClr val="EAEFF7"/>
          </a:solidFill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600" dirty="0" smtClean="0"/>
              <a:t>	Управление </a:t>
            </a:r>
            <a:r>
              <a:rPr lang="ru-RU" sz="1600" dirty="0"/>
              <a:t>и сигнализация осуществляются с лицевой панели и ЖКИ-панели, расположенных в верхней части ячейки, на двери отсека управления.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416800" y="445452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6299200" y="38639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533400" y="3987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6299200" y="413067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660400" y="38639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1689100" y="393382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781050" y="393382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2" name="Объект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398888284"/>
              </p:ext>
            </p:extLst>
          </p:nvPr>
        </p:nvGraphicFramePr>
        <p:xfrm>
          <a:off x="2397125" y="1812253"/>
          <a:ext cx="1555750" cy="4753681"/>
        </p:xfrm>
        <a:graphic>
          <a:graphicData uri="http://schemas.openxmlformats.org/presentationml/2006/ole">
            <p:oleObj spid="_x0000_s19495" r:id="rId3" imgW="1293667" imgH="3966994" progId="CorelDRAW.Graphic.14">
              <p:embed/>
            </p:oleObj>
          </a:graphicData>
        </a:graphic>
      </p:graphicFrame>
      <p:sp>
        <p:nvSpPr>
          <p:cNvPr id="23" name="Rectangle 4"/>
          <p:cNvSpPr>
            <a:spLocks noChangeArrowheads="1"/>
          </p:cNvSpPr>
          <p:nvPr/>
        </p:nvSpPr>
        <p:spPr bwMode="auto">
          <a:xfrm flipV="1">
            <a:off x="7416800" y="4143375"/>
            <a:ext cx="2212622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4" name="Объект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626147416"/>
              </p:ext>
            </p:extLst>
          </p:nvPr>
        </p:nvGraphicFramePr>
        <p:xfrm>
          <a:off x="8221132" y="2192547"/>
          <a:ext cx="1659467" cy="4373387"/>
        </p:xfrm>
        <a:graphic>
          <a:graphicData uri="http://schemas.openxmlformats.org/presentationml/2006/ole">
            <p:oleObj spid="_x0000_s19496" r:id="rId4" imgW="1349314" imgH="3574645" progId="CorelDRAW.Graphic.14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17101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33888912"/>
              </p:ext>
            </p:extLst>
          </p:nvPr>
        </p:nvGraphicFramePr>
        <p:xfrm>
          <a:off x="-1" y="-2"/>
          <a:ext cx="12192001" cy="68580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4695"/>
                <a:gridCol w="4293653"/>
                <a:gridCol w="4293653"/>
              </a:tblGrid>
              <a:tr h="1117562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Система</a:t>
                      </a:r>
                      <a:r>
                        <a:rPr lang="ru-RU" baseline="0" dirty="0" smtClean="0"/>
                        <a:t> управления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микропроцессорная;</a:t>
                      </a:r>
                    </a:p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 программируемых логических реле;</a:t>
                      </a:r>
                    </a:p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 промышленном контроллере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 промышленном контроллере</a:t>
                      </a:r>
                      <a:endParaRPr lang="ru-RU" dirty="0"/>
                    </a:p>
                  </a:txBody>
                  <a:tcPr/>
                </a:tc>
              </a:tr>
              <a:tr h="488934"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Система диагностики тяговой сети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СДТС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SMTN2</a:t>
                      </a:r>
                      <a:endParaRPr lang="ru-RU" dirty="0"/>
                    </a:p>
                  </a:txBody>
                  <a:tcPr/>
                </a:tc>
              </a:tr>
              <a:tr h="1828973"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Испытатель коротких замыканий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Расположен на выдвижном элементе вместе с выключателем. При перемещении выключателя в "ремонтное" положение ИКЗ полностью доступен для обслуживания.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отсутствует</a:t>
                      </a:r>
                      <a:endParaRPr lang="ru-RU" dirty="0"/>
                    </a:p>
                  </a:txBody>
                  <a:tcPr anchor="ctr"/>
                </a:tc>
              </a:tr>
              <a:tr h="3422534"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Шунт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Расположен на выдвижном элементе вместе с выключателем. При перемещении выключателя в "ремонтное" положение шунт полностью доступен для обслуживания.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Расположен на шине кабельных подключений. Для обслуживания необходимо выкатить тележку, освободить проход в ячейку, пройти оперативному или ремонтному персоналу внутрь шкафа, открыть заднюю дверь отсека сборных шин, установить переносной экран на сборные шины, при необходимости заземлить шину кабельных подключений.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784675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577515345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-100361" y="85864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014761" y="504035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505065829"/>
              </p:ext>
            </p:extLst>
          </p:nvPr>
        </p:nvGraphicFramePr>
        <p:xfrm>
          <a:off x="1193181" y="3931656"/>
          <a:ext cx="3619500" cy="2733675"/>
        </p:xfrm>
        <a:graphic>
          <a:graphicData uri="http://schemas.openxmlformats.org/presentationml/2006/ole">
            <p:oleObj spid="_x0000_s2130" r:id="rId7" imgW="5444529" imgH="4109126" progId="CorelDRAW.Graphic.14">
              <p:embed/>
            </p:oleObj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88934" y="4067098"/>
            <a:ext cx="4006436" cy="259823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xmlns="" val="357241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595851010"/>
              </p:ext>
            </p:extLst>
          </p:nvPr>
        </p:nvGraphicFramePr>
        <p:xfrm>
          <a:off x="65689" y="15766"/>
          <a:ext cx="12060621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1" name="Прямая соединительная линия 10"/>
          <p:cNvCxnSpPr/>
          <p:nvPr/>
        </p:nvCxnSpPr>
        <p:spPr>
          <a:xfrm flipH="1" flipV="1">
            <a:off x="6096000" y="647700"/>
            <a:ext cx="12700" cy="160106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V="1">
            <a:off x="6108700" y="2890345"/>
            <a:ext cx="0" cy="158884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V="1">
            <a:off x="6096000" y="5118100"/>
            <a:ext cx="0" cy="161376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>
            <a:hlinkClick r:id="rId6" action="ppaction://hlinkfil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3286" y="5372100"/>
            <a:ext cx="1617906" cy="107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Рисунок 19">
            <a:hlinkClick r:id="rId8" action="ppaction://hlinkfile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77251" y="5372100"/>
            <a:ext cx="1617906" cy="107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Рисунок 20">
            <a:hlinkClick r:id="rId10" action="ppaction://hlinkfil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92722" y="5372100"/>
            <a:ext cx="1617906" cy="107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Рисунок 1">
            <a:hlinkClick r:id="rId12" action="ppaction://hlinkfil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75532" y="814520"/>
            <a:ext cx="2074096" cy="11666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Рисунок 2">
            <a:hlinkClick r:id="rId14" action="ppaction://hlinkfile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75532" y="3089170"/>
            <a:ext cx="2074096" cy="11666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>
            <a:hlinkClick r:id="rId16" action="ppaction://hlinkfil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23505" y="814520"/>
            <a:ext cx="2074096" cy="11666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Рисунок 9">
            <a:hlinkClick r:id="rId18" action="ppaction://hlinkfile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23505" y="3089170"/>
            <a:ext cx="2074096" cy="11666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5" name="Рисунок 14">
            <a:hlinkClick r:id="rId20" action="ppaction://hlinkfile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29514" y="5372101"/>
            <a:ext cx="1622386" cy="10745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Рисунок 15">
            <a:hlinkClick r:id="rId22" action="ppaction://hlinkfile"/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69075" y="5372100"/>
            <a:ext cx="1630725" cy="10800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241654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06416632"/>
              </p:ext>
            </p:extLst>
          </p:nvPr>
        </p:nvGraphicFramePr>
        <p:xfrm>
          <a:off x="0" y="1"/>
          <a:ext cx="12191999" cy="6857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5627"/>
                <a:gridCol w="4523186"/>
                <a:gridCol w="4523186"/>
              </a:tblGrid>
              <a:tr h="93457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Тип выключателя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UR 26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IR 2030</a:t>
                      </a:r>
                      <a:endParaRPr lang="ru-RU" sz="18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ВАТ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)-52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UR 26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40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77569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Производитель</a:t>
                      </a:r>
                      <a:r>
                        <a:rPr lang="ru-RU" baseline="0" dirty="0" smtClean="0"/>
                        <a:t> выключателя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Secheron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Швейцария, Женева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Microelettrica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scientifica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Италия, Милан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ЗАО "</a:t>
                      </a: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Энергомаш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-Уралэлектротяжмаш", Россия, Екатеринбург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Secheron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Швейцария, Женева</a:t>
                      </a:r>
                    </a:p>
                  </a:txBody>
                  <a:tcPr anchor="ctr"/>
                </a:tc>
              </a:tr>
              <a:tr h="414772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Исполнение выключателя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 выдвижном элементе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algn="just"/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 требуется дополнительных строительных работ и применения специальных конструкций. Ячейка устанавливается непосредственно на пол.</a:t>
                      </a:r>
                    </a:p>
                    <a:p>
                      <a:pPr algn="just"/>
                      <a:endParaRPr lang="ru-RU" dirty="0"/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 </a:t>
                      </a:r>
                      <a:r>
                        <a:rPr lang="ru-RU" sz="1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выкатной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тележке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algn="just"/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Для выкатывания тележки необходимо:</a:t>
                      </a:r>
                    </a:p>
                    <a:p>
                      <a:pPr algn="just"/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либо "утопить" ячейку, что ведет к дополнительным затратам на строительную часть.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endParaRPr lang="ru-RU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algn="just">
                        <a:buFontTx/>
                        <a:buChar char="-"/>
                      </a:pPr>
                      <a:endParaRPr lang="ru-RU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algn="just">
                        <a:buFontTx/>
                        <a:buChar char="-"/>
                      </a:pPr>
                      <a:endParaRPr lang="ru-RU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7912100" y="45847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7912100" y="45847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4" name="Объект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875215108"/>
              </p:ext>
            </p:extLst>
          </p:nvPr>
        </p:nvGraphicFramePr>
        <p:xfrm>
          <a:off x="7759701" y="5041900"/>
          <a:ext cx="4290566" cy="1676906"/>
        </p:xfrm>
        <a:graphic>
          <a:graphicData uri="http://schemas.openxmlformats.org/presentationml/2006/ole">
            <p:oleObj spid="_x0000_s3138" r:id="rId3" imgW="6002354" imgH="2347068" progId="CorelDRAW.Graphic.14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64357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41685122"/>
              </p:ext>
            </p:extLst>
          </p:nvPr>
        </p:nvGraphicFramePr>
        <p:xfrm>
          <a:off x="-1" y="0"/>
          <a:ext cx="12192001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7101"/>
                <a:gridCol w="4997450"/>
                <a:gridCol w="4997450"/>
              </a:tblGrid>
              <a:tr h="685800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ru-RU" sz="18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ru-RU" sz="18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ru-RU" sz="18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ru-RU" sz="18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ru-RU" sz="18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ru-RU" sz="18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ru-RU" sz="18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ru-RU" sz="18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ru-RU" sz="18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ru-RU" sz="18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ru-RU" sz="18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ru-RU" sz="18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ru-RU" sz="18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ru-RU" sz="18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Кроме того, в период ввода в эксплуатацию вновь возведенных тяговых подстанций имеет место "усадка" строительной части. Рама ячейки шириной 600мм более жесткая и в меньшей степени подвержена внешним деформациям. Также стоит отметить, что конструкция ячейки с выдвижным элементом на телескопических направляющих более устойчива к изменениям, вызванных "усадкой" или "старением" строительной части подстанции.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just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5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либо необходимо организовать пандус, что может привести к определенным сложностям и травматизму, при обслуживании</a:t>
                      </a:r>
                      <a:r>
                        <a:rPr lang="ru-RU" sz="15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5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тележки.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ru-RU" sz="15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ru-RU" sz="15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ru-RU" sz="15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ru-RU" sz="15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ru-RU" sz="15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ru-RU" sz="15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ru-RU" sz="15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ru-RU" sz="15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Применение пандуса также препятствует свободному перемещению тележки по территории подстанции.</a:t>
                      </a:r>
                    </a:p>
                    <a:p>
                      <a:pPr algn="just"/>
                      <a:r>
                        <a:rPr lang="ru-RU" sz="15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Рама ячейки шириной 800мм менее жесткая и в большей степени подвержена внешним деформациям. </a:t>
                      </a:r>
                    </a:p>
                    <a:p>
                      <a:pPr algn="just"/>
                      <a:endParaRPr lang="ru-RU" sz="15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endParaRPr lang="ru-RU" sz="15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endParaRPr lang="ru-RU" sz="15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endParaRPr lang="ru-RU" sz="15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endParaRPr lang="ru-RU" sz="15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endParaRPr lang="ru-RU" sz="15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ru-RU" sz="15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</a:t>
                      </a:r>
                    </a:p>
                    <a:p>
                      <a:pPr algn="just"/>
                      <a:endParaRPr lang="ru-RU" sz="15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endParaRPr lang="ru-RU" sz="15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ru-RU" sz="15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Даже незначительные изменения строительной части, вызванные "усадкой" или "старением", приводят как к перекосам рамы и последующему заклиниванию </a:t>
                      </a:r>
                      <a:r>
                        <a:rPr lang="ru-RU" sz="1500" b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выкатной</a:t>
                      </a:r>
                      <a:r>
                        <a:rPr lang="ru-RU" sz="15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тележки, так и к трудностям, связанных с перемещением тележки из ячейки и обратно.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</a:tr>
            </a:tbl>
          </a:graphicData>
        </a:graphic>
      </p:graphicFrame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7912101" y="45847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0" y="1485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5" name="Объект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68201990"/>
              </p:ext>
            </p:extLst>
          </p:nvPr>
        </p:nvGraphicFramePr>
        <p:xfrm>
          <a:off x="8112126" y="884237"/>
          <a:ext cx="3638550" cy="1504950"/>
        </p:xfrm>
        <a:graphic>
          <a:graphicData uri="http://schemas.openxmlformats.org/presentationml/2006/ole">
            <p:oleObj spid="_x0000_s4278" r:id="rId3" imgW="5848378" imgH="2411919" progId="CorelDRAW.Graphic.14">
              <p:embed/>
            </p:oleObj>
          </a:graphicData>
        </a:graphic>
      </p:graphicFrame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3441700" y="3905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7" name="Объект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117659068"/>
              </p:ext>
            </p:extLst>
          </p:nvPr>
        </p:nvGraphicFramePr>
        <p:xfrm>
          <a:off x="2799737" y="181892"/>
          <a:ext cx="3804263" cy="3650333"/>
        </p:xfrm>
        <a:graphic>
          <a:graphicData uri="http://schemas.openxmlformats.org/presentationml/2006/ole">
            <p:oleObj spid="_x0000_s4279" r:id="rId4" imgW="5444529" imgH="4109126" progId="CorelDRAW.Graphic.14">
              <p:embed/>
            </p:oleObj>
          </a:graphicData>
        </a:graphic>
      </p:graphicFrame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7912101" y="4419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9" name="Объект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206261651"/>
              </p:ext>
            </p:extLst>
          </p:nvPr>
        </p:nvGraphicFramePr>
        <p:xfrm>
          <a:off x="7721601" y="3832225"/>
          <a:ext cx="4029075" cy="1504950"/>
        </p:xfrm>
        <a:graphic>
          <a:graphicData uri="http://schemas.openxmlformats.org/presentationml/2006/ole">
            <p:oleObj spid="_x0000_s4280" r:id="rId5" imgW="6421600" imgH="2397057" progId="CorelDRAW.Graphic.14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96138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59214963"/>
              </p:ext>
            </p:extLst>
          </p:nvPr>
        </p:nvGraphicFramePr>
        <p:xfrm>
          <a:off x="0" y="0"/>
          <a:ext cx="12192002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1000"/>
                <a:gridCol w="5270501"/>
                <a:gridCol w="5270501"/>
              </a:tblGrid>
              <a:tr h="685800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ru-RU" sz="18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buFont typeface="Arial" panose="020B0604020202020204" pitchFamily="34" charset="0"/>
                        <a:buNone/>
                      </a:pPr>
                      <a:endParaRPr lang="ru-RU" sz="15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EAEFF7"/>
                    </a:solidFill>
                  </a:tcPr>
                </a:tc>
              </a:tr>
            </a:tbl>
          </a:graphicData>
        </a:graphic>
      </p:graphicFrame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695700" y="10287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186642415"/>
              </p:ext>
            </p:extLst>
          </p:nvPr>
        </p:nvGraphicFramePr>
        <p:xfrm>
          <a:off x="3352800" y="177800"/>
          <a:ext cx="1459723" cy="6502400"/>
        </p:xfrm>
        <a:graphic>
          <a:graphicData uri="http://schemas.openxmlformats.org/presentationml/2006/ole">
            <p:oleObj spid="_x0000_s5237" r:id="rId3" imgW="1070537" imgH="4768985" progId="CorelDRAW.Graphic.14">
              <p:embed/>
            </p:oleObj>
          </a:graphicData>
        </a:graphic>
      </p:graphicFrame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9512300" y="15367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172899319"/>
              </p:ext>
            </p:extLst>
          </p:nvPr>
        </p:nvGraphicFramePr>
        <p:xfrm>
          <a:off x="8154807" y="423320"/>
          <a:ext cx="1876786" cy="6066380"/>
        </p:xfrm>
        <a:graphic>
          <a:graphicData uri="http://schemas.openxmlformats.org/presentationml/2006/ole">
            <p:oleObj spid="_x0000_s5238" r:id="rId4" imgW="1356608" imgH="4385013" progId="CorelDRAW.Graphic.14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23443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68300" y="225208"/>
            <a:ext cx="11468100" cy="574675"/>
          </a:xfrm>
          <a:solidFill>
            <a:srgbClr val="EAEFF7"/>
          </a:solidFill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Установка выключателя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368300" y="974726"/>
            <a:ext cx="5651500" cy="5708650"/>
          </a:xfrm>
          <a:solidFill>
            <a:srgbClr val="EAEFF7"/>
          </a:solidFill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600" dirty="0" smtClean="0"/>
              <a:t>	Выключатель </a:t>
            </a:r>
            <a:r>
              <a:rPr lang="ru-RU" sz="1600" dirty="0"/>
              <a:t>установлен в соответствии с ПУЭ. "Выключатель должен иметь хорошо видимый надежно работающий указатель положения (включено/отключено). Применение сигнальных ламп в качестве единственных указателей положения выключателя недопустимо". </a:t>
            </a:r>
          </a:p>
          <a:p>
            <a:pPr marL="0" indent="0" algn="just">
              <a:buNone/>
            </a:pPr>
            <a:r>
              <a:rPr lang="ru-RU" sz="1600" dirty="0" smtClean="0"/>
              <a:t>	Для </a:t>
            </a:r>
            <a:r>
              <a:rPr lang="ru-RU" sz="1600" dirty="0"/>
              <a:t>выполнения данной функции на двери отсека выключателя имеется обзорное окно для контроля указателя положения, который напрямую связан с подвижным силовым контактом выключателя.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6172200" y="974726"/>
            <a:ext cx="5664200" cy="5708650"/>
          </a:xfrm>
          <a:solidFill>
            <a:srgbClr val="EAEFF7"/>
          </a:solidFill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600" dirty="0" smtClean="0"/>
              <a:t>	Выключатель </a:t>
            </a:r>
            <a:r>
              <a:rPr lang="ru-RU" sz="1600" dirty="0"/>
              <a:t>установлен с нарушением ПУЭ. Панель тележки выключателя не имеет обзорного окна, выключатель не оснащен указателем положения. Контроль положения выключателя осуществляется только от сигнальных ламп, что недопустимо</a:t>
            </a:r>
            <a:r>
              <a:rPr lang="ru-RU" sz="1600" dirty="0" smtClean="0"/>
              <a:t>.</a:t>
            </a:r>
            <a:endParaRPr lang="ru-RU" sz="1600" dirty="0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2324100" y="3657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293107977"/>
              </p:ext>
            </p:extLst>
          </p:nvPr>
        </p:nvGraphicFramePr>
        <p:xfrm>
          <a:off x="2081997" y="3166464"/>
          <a:ext cx="2843219" cy="3423468"/>
        </p:xfrm>
        <a:graphic>
          <a:graphicData uri="http://schemas.openxmlformats.org/presentationml/2006/ole">
            <p:oleObj spid="_x0000_s6259" r:id="rId3" imgW="3279954" imgH="3964832" progId="CorelDRAW.Graphic.14">
              <p:embed/>
            </p:oleObj>
          </a:graphicData>
        </a:graphic>
      </p:graphicFrame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8280400" y="36195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5" name="Объект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138467837"/>
              </p:ext>
            </p:extLst>
          </p:nvPr>
        </p:nvGraphicFramePr>
        <p:xfrm>
          <a:off x="7657297" y="3079752"/>
          <a:ext cx="3398353" cy="3552824"/>
        </p:xfrm>
        <a:graphic>
          <a:graphicData uri="http://schemas.openxmlformats.org/presentationml/2006/ole">
            <p:oleObj spid="_x0000_s6260" r:id="rId4" imgW="3507136" imgH="3662734" progId="CorelDRAW.Graphic.14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143553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>
            <a:spLocks noGrp="1"/>
          </p:cNvSpPr>
          <p:nvPr>
            <p:ph type="title"/>
          </p:nvPr>
        </p:nvSpPr>
        <p:spPr>
          <a:xfrm>
            <a:off x="330200" y="225208"/>
            <a:ext cx="11557000" cy="574675"/>
          </a:xfrm>
          <a:solidFill>
            <a:srgbClr val="EAEFF7"/>
          </a:solidFill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Перемещение выключателя</a:t>
            </a:r>
            <a:endParaRPr lang="ru-RU" dirty="0"/>
          </a:p>
        </p:txBody>
      </p:sp>
      <p:sp>
        <p:nvSpPr>
          <p:cNvPr id="6" name="Объект 4"/>
          <p:cNvSpPr>
            <a:spLocks noGrp="1"/>
          </p:cNvSpPr>
          <p:nvPr>
            <p:ph sz="half" idx="1"/>
          </p:nvPr>
        </p:nvSpPr>
        <p:spPr>
          <a:xfrm>
            <a:off x="330200" y="974726"/>
            <a:ext cx="5689600" cy="5708650"/>
          </a:xfrm>
          <a:solidFill>
            <a:srgbClr val="EAEFF7"/>
          </a:solidFill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 algn="just">
              <a:buNone/>
            </a:pPr>
            <a:r>
              <a:rPr lang="ru-RU" sz="1600" dirty="0" smtClean="0"/>
              <a:t>	Все </a:t>
            </a:r>
            <a:r>
              <a:rPr lang="ru-RU" sz="1600" dirty="0"/>
              <a:t>оперативные перемещения выключателя внутри ячейки производятся при </a:t>
            </a:r>
            <a:r>
              <a:rPr lang="ru-RU" sz="1600" b="1" u="sng" dirty="0"/>
              <a:t>закрытых</a:t>
            </a:r>
            <a:r>
              <a:rPr lang="ru-RU" sz="1600" dirty="0"/>
              <a:t> дверях, с помощью моторизированного привода с возможностью ручного управления. При переходе в "контрольное" положение (отключение шинного разъединителя и подготовка выключателя к выдвижению в "ремонтное" положение) указатель положения выдвижного элемента (ВЭ) находится в положении "отключено", дверь отсека выключателя деблокируется. После чего можно открыть дверь и выдвинуть выключатель в "ремонтное" положение, потянув за рукоятку, расположенную на ВЭ. В случае отсутствия оперативного напряжения, перевод выключателя в "контрольное" положение может осуществляться в ручную, с помощью </a:t>
            </a:r>
            <a:r>
              <a:rPr lang="ru-RU" sz="1600" dirty="0" err="1"/>
              <a:t>курбеля</a:t>
            </a:r>
            <a:r>
              <a:rPr lang="ru-RU" sz="1600" dirty="0"/>
              <a:t>.</a:t>
            </a:r>
          </a:p>
          <a:p>
            <a:pPr marL="0" indent="0" algn="just">
              <a:buNone/>
            </a:pPr>
            <a:endParaRPr lang="ru-RU" sz="1600" dirty="0"/>
          </a:p>
        </p:txBody>
      </p:sp>
      <p:sp>
        <p:nvSpPr>
          <p:cNvPr id="7" name="Объект 5"/>
          <p:cNvSpPr>
            <a:spLocks noGrp="1"/>
          </p:cNvSpPr>
          <p:nvPr>
            <p:ph sz="half" idx="2"/>
          </p:nvPr>
        </p:nvSpPr>
        <p:spPr>
          <a:xfrm>
            <a:off x="6172200" y="974726"/>
            <a:ext cx="5715000" cy="5708650"/>
          </a:xfrm>
          <a:solidFill>
            <a:srgbClr val="EAEFF7"/>
          </a:solidFill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600" dirty="0" smtClean="0"/>
              <a:t>	Вывод </a:t>
            </a:r>
            <a:r>
              <a:rPr lang="ru-RU" sz="1600" dirty="0"/>
              <a:t>тележки с выключателем в "контрольное" положение производится от моторного привода, при этом тележка выкатывается на 100мм от фронта ячейки. Далее, выкатить тележку в "ремонтное" положение можно потянув за рукоятки, расположенные на тележке с фронтальной стороны. В случае отсутствия оперативного напряжения, перевод выключателя в "контрольное" положение в ручную серьезно затруднен тем, что необходимо полностью демонтировать переднюю панель отсека выключателя (открутив шесть винтов) и разблокировать защелку тележки вручную.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7416800" y="445452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947375819"/>
              </p:ext>
            </p:extLst>
          </p:nvPr>
        </p:nvGraphicFramePr>
        <p:xfrm>
          <a:off x="6640030" y="3463926"/>
          <a:ext cx="2921000" cy="3051402"/>
        </p:xfrm>
        <a:graphic>
          <a:graphicData uri="http://schemas.openxmlformats.org/presentationml/2006/ole">
            <p:oleObj spid="_x0000_s7222" r:id="rId3" imgW="3507136" imgH="3662734" progId="CorelDRAW.Graphic.14">
              <p:embed/>
            </p:oleObj>
          </a:graphicData>
        </a:graphic>
      </p:graphicFrame>
      <p:pic>
        <p:nvPicPr>
          <p:cNvPr id="15" name="Рисунок 14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20345" y="4552210"/>
            <a:ext cx="1807540" cy="101674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7476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Контур">
  <a:themeElements>
    <a:clrScheme name="Контур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Контур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онтур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ircuit" id="{0AC2F7E7-15F5-431C-B2A2-456FE929F56C}" vid="{0911B802-464C-4241-8DD9-B60FF88E379F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TC104033919[[fn=Контур]]</Template>
  <TotalTime>406</TotalTime>
  <Words>550</Words>
  <Application>Microsoft Office PowerPoint</Application>
  <PresentationFormat>Произвольный</PresentationFormat>
  <Paragraphs>151</Paragraphs>
  <Slides>22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Тема Office</vt:lpstr>
      <vt:lpstr>Контур</vt:lpstr>
      <vt:lpstr>CorelDRAW X4 Graphic</vt:lpstr>
      <vt:lpstr>Точечный рисунок</vt:lpstr>
      <vt:lpstr>Сравнительная таблица распределительных устройств РУ-600 производства  ЗАО «НПП ЭНЕРГИЯ» и ЗАО «ПЛУТОН»</vt:lpstr>
      <vt:lpstr>Слайд 2</vt:lpstr>
      <vt:lpstr>Слайд 3</vt:lpstr>
      <vt:lpstr>Слайд 4</vt:lpstr>
      <vt:lpstr>Слайд 5</vt:lpstr>
      <vt:lpstr>Слайд 6</vt:lpstr>
      <vt:lpstr>Слайд 7</vt:lpstr>
      <vt:lpstr>Установка выключателя</vt:lpstr>
      <vt:lpstr>Перемещение выключателя</vt:lpstr>
      <vt:lpstr>Слайд 10</vt:lpstr>
      <vt:lpstr>Ручное отключение выключателя</vt:lpstr>
      <vt:lpstr>Слайд 12</vt:lpstr>
      <vt:lpstr>Установка разъединителей</vt:lpstr>
      <vt:lpstr>Слайд 14</vt:lpstr>
      <vt:lpstr>Слайд 15</vt:lpstr>
      <vt:lpstr>Слайд 16</vt:lpstr>
      <vt:lpstr>Работы на кабеле</vt:lpstr>
      <vt:lpstr>Контроль напряжения на кабеле</vt:lpstr>
      <vt:lpstr>Клеммные соединения</vt:lpstr>
      <vt:lpstr>Отсек управления</vt:lpstr>
      <vt:lpstr>Управление и сигнализация</vt:lpstr>
      <vt:lpstr>Слайд 22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Сравнительная таблица распределительных устройств РУ-600 производства ЗАО «НПП ЭНЕРГИЯ» и ЗАО «ПЛУТОН»</dc:title>
  <dc:creator>Kirill Rudenko</dc:creator>
  <cp:lastModifiedBy>Bolshakov</cp:lastModifiedBy>
  <cp:revision>94</cp:revision>
  <dcterms:created xsi:type="dcterms:W3CDTF">2014-01-27T05:58:33Z</dcterms:created>
  <dcterms:modified xsi:type="dcterms:W3CDTF">2014-06-23T11:42:20Z</dcterms:modified>
</cp:coreProperties>
</file>