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3" r:id="rId1"/>
  </p:sldMasterIdLst>
  <p:notesMasterIdLst>
    <p:notesMasterId r:id="rId16"/>
  </p:notesMasterIdLst>
  <p:handoutMasterIdLst>
    <p:handoutMasterId r:id="rId17"/>
  </p:handoutMasterIdLst>
  <p:sldIdLst>
    <p:sldId id="256" r:id="rId2"/>
    <p:sldId id="374" r:id="rId3"/>
    <p:sldId id="327" r:id="rId4"/>
    <p:sldId id="367" r:id="rId5"/>
    <p:sldId id="363" r:id="rId6"/>
    <p:sldId id="375" r:id="rId7"/>
    <p:sldId id="355" r:id="rId8"/>
    <p:sldId id="364" r:id="rId9"/>
    <p:sldId id="377" r:id="rId10"/>
    <p:sldId id="379" r:id="rId11"/>
    <p:sldId id="368" r:id="rId12"/>
    <p:sldId id="370" r:id="rId13"/>
    <p:sldId id="371" r:id="rId14"/>
    <p:sldId id="326" r:id="rId15"/>
  </p:sldIdLst>
  <p:sldSz cx="9144000" cy="6858000" type="screen4x3"/>
  <p:notesSz cx="6797675" cy="9928225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4C1"/>
    <a:srgbClr val="007AD6"/>
    <a:srgbClr val="FD5D59"/>
    <a:srgbClr val="FC3732"/>
    <a:srgbClr val="FC4A46"/>
    <a:srgbClr val="2A9EFE"/>
    <a:srgbClr val="6A78FE"/>
    <a:srgbClr val="0062AC"/>
    <a:srgbClr val="7DC7FF"/>
    <a:srgbClr val="384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76" autoAdjust="0"/>
    <p:restoredTop sz="95861" autoAdjust="0"/>
  </p:normalViewPr>
  <p:slideViewPr>
    <p:cSldViewPr>
      <p:cViewPr>
        <p:scale>
          <a:sx n="120" d="100"/>
          <a:sy n="120" d="100"/>
        </p:scale>
        <p:origin x="2190" y="1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14122690876993E-2"/>
          <c:y val="1.5339528366865441E-2"/>
          <c:w val="0.95241157556270095"/>
          <c:h val="0.984660471633134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50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48-4018-80FA-D2EC01F20F8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48-4018-80FA-D2EC01F20F8D}"/>
              </c:ext>
            </c:extLst>
          </c:dPt>
          <c:dPt>
            <c:idx val="2"/>
            <c:bubble3D val="0"/>
            <c:spPr>
              <a:solidFill>
                <a:srgbClr val="007AD6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48-4018-80FA-D2EC01F20F8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48-4018-80FA-D2EC01F20F8D}"/>
              </c:ext>
            </c:extLst>
          </c:dPt>
          <c:dPt>
            <c:idx val="4"/>
            <c:bubble3D val="0"/>
            <c:spPr>
              <a:solidFill>
                <a:srgbClr val="007AD6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48-4018-80FA-D2EC01F20F8D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83-45DC-BF6F-6668FAB6CAD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48-4018-80FA-D2EC01F20F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48-4018-80FA-D2EC01F20F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150</a:t>
                    </a:r>
                  </a:p>
                  <a:p>
                    <a:r>
                      <a:rPr lang="ru-RU" dirty="0"/>
                      <a:t>кВт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48-4018-80FA-D2EC01F20F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48-4018-80FA-D2EC01F20F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/>
                      <a:t>150</a:t>
                    </a:r>
                  </a:p>
                  <a:p>
                    <a:r>
                      <a:rPr lang="ru-RU" dirty="0"/>
                      <a:t>кВт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48-4018-80FA-D2EC01F20F8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83-45DC-BF6F-6668FAB6C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3-45DC-BF6F-6668FAB6CAD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6350"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14122690876993E-2"/>
          <c:y val="1.5339528366865441E-2"/>
          <c:w val="0.95241157556270095"/>
          <c:h val="0.984660471633134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50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2A9EFE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48-4018-80FA-D2EC01F20F8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48-4018-80FA-D2EC01F20F8D}"/>
              </c:ext>
            </c:extLst>
          </c:dPt>
          <c:dPt>
            <c:idx val="2"/>
            <c:bubble3D val="0"/>
            <c:spPr>
              <a:solidFill>
                <a:srgbClr val="2A9EFE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48-4018-80FA-D2EC01F20F8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48-4018-80FA-D2EC01F20F8D}"/>
              </c:ext>
            </c:extLst>
          </c:dPt>
          <c:dPt>
            <c:idx val="4"/>
            <c:bubble3D val="0"/>
            <c:spPr>
              <a:solidFill>
                <a:srgbClr val="2A9EFE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48-4018-80FA-D2EC01F20F8D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83-45DC-BF6F-6668FAB6CAD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baseline="0" dirty="0"/>
                      <a:t>100</a:t>
                    </a:r>
                  </a:p>
                  <a:p>
                    <a:r>
                      <a:rPr lang="ru-RU" baseline="0" dirty="0"/>
                      <a:t>кВт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48-4018-80FA-D2EC01F20F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48-4018-80FA-D2EC01F20F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100</a:t>
                    </a:r>
                  </a:p>
                  <a:p>
                    <a:r>
                      <a:rPr lang="ru-RU" dirty="0"/>
                      <a:t>кВт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48-4018-80FA-D2EC01F20F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48-4018-80FA-D2EC01F20F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/>
                      <a:t>100</a:t>
                    </a:r>
                  </a:p>
                  <a:p>
                    <a:r>
                      <a:rPr lang="ru-RU" dirty="0"/>
                      <a:t>кВт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48-4018-80FA-D2EC01F20F8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83-45DC-BF6F-6668FAB6C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3-45DC-BF6F-6668FAB6CAD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6350"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14122690876993E-2"/>
          <c:y val="1.5339528366865441E-2"/>
          <c:w val="0.95241157556270095"/>
          <c:h val="0.984660471633134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62AC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48-4018-80FA-D2EC01F20F8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48-4018-80FA-D2EC01F20F8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48-4018-80FA-D2EC01F20F8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48-4018-80FA-D2EC01F20F8D}"/>
              </c:ext>
            </c:extLst>
          </c:dPt>
          <c:dPt>
            <c:idx val="4"/>
            <c:bubble3D val="0"/>
            <c:spPr>
              <a:solidFill>
                <a:srgbClr val="0062AC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48-4018-80FA-D2EC01F20F8D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83-45DC-BF6F-6668FAB6CAD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48-4018-80FA-D2EC01F20F8D}"/>
                </c:ext>
              </c:extLst>
            </c:dLbl>
            <c:dLbl>
              <c:idx val="1"/>
              <c:layout>
                <c:manualLayout>
                  <c:x val="-0.7052115995373108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r>
                      <a:rPr lang="ru-RU" sz="900" b="0" dirty="0"/>
                      <a:t>300</a:t>
                    </a:r>
                  </a:p>
                  <a:p>
                    <a:pPr>
                      <a:defRPr sz="900" b="0">
                        <a:latin typeface="Century Gothic" panose="020B0502020202020204" pitchFamily="34" charset="0"/>
                      </a:defRPr>
                    </a:pPr>
                    <a:r>
                      <a:rPr lang="ru-RU" sz="900" b="0" dirty="0"/>
                      <a:t>кВт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lt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48-4018-80FA-D2EC01F20F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48-4018-80FA-D2EC01F20F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48-4018-80FA-D2EC01F20F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48-4018-80FA-D2EC01F20F8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83-45DC-BF6F-6668FAB6C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3-45DC-BF6F-6668FAB6CAD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 w="6350"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14122690876993E-2"/>
          <c:y val="1.5339528366865441E-2"/>
          <c:w val="0.95241157556270095"/>
          <c:h val="0.984660471633134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7DC7FF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7DC7FF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48-4018-80FA-D2EC01F20F8D}"/>
              </c:ext>
            </c:extLst>
          </c:dPt>
          <c:dPt>
            <c:idx val="1"/>
            <c:bubble3D val="0"/>
            <c:spPr>
              <a:solidFill>
                <a:srgbClr val="7DC7FF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48-4018-80FA-D2EC01F20F8D}"/>
              </c:ext>
            </c:extLst>
          </c:dPt>
          <c:dPt>
            <c:idx val="2"/>
            <c:bubble3D val="0"/>
            <c:spPr>
              <a:solidFill>
                <a:srgbClr val="7DC7FF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48-4018-80FA-D2EC01F20F8D}"/>
              </c:ext>
            </c:extLst>
          </c:dPt>
          <c:dPt>
            <c:idx val="3"/>
            <c:bubble3D val="0"/>
            <c:spPr>
              <a:solidFill>
                <a:srgbClr val="7DC7FF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48-4018-80FA-D2EC01F20F8D}"/>
              </c:ext>
            </c:extLst>
          </c:dPt>
          <c:dPt>
            <c:idx val="4"/>
            <c:bubble3D val="0"/>
            <c:spPr>
              <a:solidFill>
                <a:srgbClr val="7DC7FF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48-4018-80FA-D2EC01F20F8D}"/>
              </c:ext>
            </c:extLst>
          </c:dPt>
          <c:dPt>
            <c:idx val="5"/>
            <c:bubble3D val="0"/>
            <c:spPr>
              <a:solidFill>
                <a:srgbClr val="7DC7FF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83-45DC-BF6F-6668FAB6CAD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baseline="0" dirty="0"/>
                      <a:t>50</a:t>
                    </a:r>
                  </a:p>
                  <a:p>
                    <a:r>
                      <a:rPr lang="ru-RU" baseline="0" dirty="0"/>
                      <a:t>кВт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48-4018-80FA-D2EC01F20F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/>
                      <a:t>50</a:t>
                    </a:r>
                  </a:p>
                  <a:p>
                    <a:r>
                      <a:rPr lang="ru-RU" dirty="0"/>
                      <a:t>кВт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48-4018-80FA-D2EC01F20F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/>
                      <a:t>50</a:t>
                    </a:r>
                  </a:p>
                  <a:p>
                    <a:r>
                      <a:rPr lang="ru-RU" dirty="0"/>
                      <a:t>кВт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48-4018-80FA-D2EC01F20F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50</a:t>
                    </a:r>
                  </a:p>
                  <a:p>
                    <a:r>
                      <a:rPr lang="ru-RU" dirty="0"/>
                      <a:t>кВт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48-4018-80FA-D2EC01F20F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/>
                      <a:t>50</a:t>
                    </a:r>
                  </a:p>
                  <a:p>
                    <a:r>
                      <a:rPr lang="ru-RU" dirty="0"/>
                      <a:t>кВт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48-4018-80FA-D2EC01F20F8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/>
                      <a:t>50</a:t>
                    </a:r>
                  </a:p>
                  <a:p>
                    <a:r>
                      <a:rPr lang="ru-RU" dirty="0"/>
                      <a:t>кВт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83-45DC-BF6F-6668FAB6C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3-45DC-BF6F-6668FAB6CAD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6350"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14122690876993E-2"/>
          <c:y val="1.5339528366865441E-2"/>
          <c:w val="0.95241157556270095"/>
          <c:h val="0.984660471633134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62AC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48-4018-80FA-D2EC01F20F8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48-4018-80FA-D2EC01F20F8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48-4018-80FA-D2EC01F20F8D}"/>
              </c:ext>
            </c:extLst>
          </c:dPt>
          <c:dPt>
            <c:idx val="3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48-4018-80FA-D2EC01F20F8D}"/>
              </c:ext>
            </c:extLst>
          </c:dPt>
          <c:dPt>
            <c:idx val="4"/>
            <c:bubble3D val="0"/>
            <c:spPr>
              <a:solidFill>
                <a:srgbClr val="0062AC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48-4018-80FA-D2EC01F20F8D}"/>
              </c:ext>
            </c:extLst>
          </c:dPt>
          <c:dPt>
            <c:idx val="5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83-45DC-BF6F-6668FAB6CAD7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48-4018-80FA-D2EC01F20F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48-4018-80FA-D2EC01F20F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48-4018-80FA-D2EC01F20F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48-4018-80FA-D2EC01F20F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/>
                      <a:t>300</a:t>
                    </a:r>
                  </a:p>
                  <a:p>
                    <a:r>
                      <a:rPr lang="ru-RU" dirty="0"/>
                      <a:t>кВт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48-4018-80FA-D2EC01F20F8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83-45DC-BF6F-6668FAB6C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3-45DC-BF6F-6668FAB6CAD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6350"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014122690876993E-2"/>
          <c:y val="1.5339528366865441E-2"/>
          <c:w val="0.95241157556270095"/>
          <c:h val="0.9846604716331345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00B050"/>
            </a:solidFill>
            <a:ln w="381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007AD6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48-4018-80FA-D2EC01F20F8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48-4018-80FA-D2EC01F20F8D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48-4018-80FA-D2EC01F20F8D}"/>
              </c:ext>
            </c:extLst>
          </c:dPt>
          <c:dPt>
            <c:idx val="3"/>
            <c:bubble3D val="0"/>
            <c:spPr>
              <a:solidFill>
                <a:srgbClr val="2A9EFE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48-4018-80FA-D2EC01F20F8D}"/>
              </c:ext>
            </c:extLst>
          </c:dPt>
          <c:dPt>
            <c:idx val="4"/>
            <c:bubble3D val="0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448-4018-80FA-D2EC01F20F8D}"/>
              </c:ext>
            </c:extLst>
          </c:dPt>
          <c:dPt>
            <c:idx val="5"/>
            <c:bubble3D val="0"/>
            <c:spPr>
              <a:solidFill>
                <a:srgbClr val="7DC7FF"/>
              </a:solidFill>
              <a:ln w="38100">
                <a:solidFill>
                  <a:schemeClr val="bg1"/>
                </a:solidFill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83-45DC-BF6F-6668FAB6CAD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baseline="0" dirty="0"/>
                      <a:t>150</a:t>
                    </a:r>
                  </a:p>
                  <a:p>
                    <a:r>
                      <a:rPr lang="ru-RU" baseline="0" dirty="0"/>
                      <a:t>кВт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48-4018-80FA-D2EC01F20F8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48-4018-80FA-D2EC01F20F8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48-4018-80FA-D2EC01F20F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100</a:t>
                    </a:r>
                  </a:p>
                  <a:p>
                    <a:r>
                      <a:rPr lang="ru-RU" dirty="0"/>
                      <a:t>кВт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48-4018-80FA-D2EC01F20F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448-4018-80FA-D2EC01F20F8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ru-RU" dirty="0"/>
                      <a:t>50</a:t>
                    </a:r>
                  </a:p>
                  <a:p>
                    <a:r>
                      <a:rPr lang="ru-RU" dirty="0"/>
                      <a:t>кВт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83-45DC-BF6F-6668FAB6CAD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83-45DC-BF6F-6668FAB6CAD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 w="6350"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503A221D-7699-4873-B5B8-63AB7C26A0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C035E82-296C-4453-BA52-BB40107E7B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FC7CE-117C-41FB-99D0-1E31522D302D}" type="datetimeFigureOut">
              <a:rPr lang="ru-RU" smtClean="0"/>
              <a:t>05.10.2020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A08139-8C69-4184-A9E6-75169C4C97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EF3481-C42D-4575-B8EB-38F6757DCB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9D759-9302-4BF0-A100-F5BEFDCC73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6666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6E7B4-54D0-46B7-81A6-BB981EF48868}" type="datetimeFigureOut">
              <a:rPr lang="en-US" smtClean="0"/>
              <a:pPr/>
              <a:t>10/5/2020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D733B-21C7-4702-9EC3-F1BED420F1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295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D733B-21C7-4702-9EC3-F1BED420F14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CB6E5-DD2B-41E2-8DCE-8930188F559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20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D733B-21C7-4702-9EC3-F1BED420F1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E43F5D-6D2A-4277-90AD-1D5F78F784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499451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1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486" y="44624"/>
            <a:ext cx="8286808" cy="720078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F0261AC-4D89-47E0-8FE2-3D3856ED0AC6}" type="datetime1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42EBA84-A0D5-47C4-86F5-0F0D405CF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89A402-99C2-420B-B11E-95686545C7EB}" type="datetime1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36BF624-E4B7-47F6-83F4-32B6D919D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4683CD5-6431-4EEE-A6D8-F6171F537DC9}" type="datetime1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3DF821F3-113A-4376-8C16-93E61B98A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3A75463-39C1-42B3-8807-023BBDABC231}" type="datetime1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8C67834-044F-4D87-8335-FACB26BF9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404D9E1-2494-45A5-9671-9A709FF8F353}" type="datetime1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1A14366-35E8-45AF-AAF7-CB771CFA6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98E49-30BC-4BC9-A54C-079AACFF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39536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9365307-70C2-4F84-8313-3C65C73807BB}" type="datetime1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6E44C72-8C93-4BF9-8CE1-D8DBF510BA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1B3B11A-3770-4406-AED5-683B909E97C3}" type="datetime1">
              <a:rPr lang="ru-RU" smtClean="0"/>
              <a:t>05.10.2020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BC695A7-22F1-4AB6-B688-8C5F7663A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17FA0D7-F531-4748-B4CC-1E71D60F1AB2}" type="datetime1">
              <a:rPr lang="ru-RU" smtClean="0"/>
              <a:t>05.10.2020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73EF725-582B-43F0-A1CE-97DD843B4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B50D525-1291-4B4E-9699-DF9673249317}" type="datetime1">
              <a:rPr lang="ru-RU" smtClean="0"/>
              <a:t>05.10.2020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0F1DD87-2F72-4DCF-ABA8-D2404A5255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152B6A4-33B0-498D-B7FC-C76A1F479BD0}" type="datetime1">
              <a:rPr lang="ru-RU" smtClean="0"/>
              <a:t>05.10.2020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24CAA946-28A9-4B89-9D8F-1A018567C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500063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A24BCE7-CB6A-44AE-91D4-3FA95F52674C}" type="datetime1">
              <a:rPr lang="ru-RU" smtClean="0"/>
              <a:t>05.10.2020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6EE2146-9C28-4AFA-A970-BB01DD924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87458176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think-cell Slide" r:id="rId17" imgW="360" imgH="360" progId="">
                  <p:embed/>
                </p:oleObj>
              </mc:Choice>
              <mc:Fallback>
                <p:oleObj name="think-cell Slide" r:id="rId17" imgW="360" imgH="360" progId="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760518" y="0"/>
            <a:ext cx="837659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97AE40-4AC9-4FE6-B4CF-408A9E053581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0518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8A8A5E-D71B-40BF-81C3-4E04789DB7D9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468000" y="828000"/>
            <a:ext cx="7919390" cy="731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17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microsoft.com/office/2007/relationships/hdphoto" Target="../media/hdphoto4.wdp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tags" Target="../tags/tag5.xml"/><Relationship Id="rId16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.emf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Layout" Target="../slideLayouts/slideLayout1.xml"/><Relationship Id="rId7" Type="http://schemas.openxmlformats.org/officeDocument/2006/relationships/chart" Target="../charts/chart1.xml"/><Relationship Id="rId12" Type="http://schemas.openxmlformats.org/officeDocument/2006/relationships/chart" Target="../charts/chart6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11" Type="http://schemas.openxmlformats.org/officeDocument/2006/relationships/chart" Target="../charts/chart5.xml"/><Relationship Id="rId5" Type="http://schemas.openxmlformats.org/officeDocument/2006/relationships/oleObject" Target="../embeddings/oleObject6.bin"/><Relationship Id="rId10" Type="http://schemas.openxmlformats.org/officeDocument/2006/relationships/chart" Target="../charts/chart4.xml"/><Relationship Id="rId4" Type="http://schemas.openxmlformats.org/officeDocument/2006/relationships/notesSlide" Target="../notesSlides/notesSlide1.xml"/><Relationship Id="rId9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jpeg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.xml"/><Relationship Id="rId7" Type="http://schemas.openxmlformats.org/officeDocument/2006/relationships/oleObject" Target="../embeddings/oleObject7.bin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6488668"/>
            <a:ext cx="8316416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2636912"/>
            <a:ext cx="8388424" cy="1848094"/>
          </a:xfrm>
        </p:spPr>
        <p:txBody>
          <a:bodyPr>
            <a:noAutofit/>
          </a:bodyPr>
          <a:lstStyle/>
          <a:p>
            <a:pPr eaLnBrk="1" hangingPunct="1"/>
            <a:r>
              <a:rPr kumimoji="0" lang="ru-RU" sz="40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Система паркового </a:t>
            </a:r>
            <a:br>
              <a:rPr kumimoji="0" lang="ru-RU" sz="40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kumimoji="0" lang="ru-RU" sz="40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заряда электробусов</a:t>
            </a:r>
            <a:br>
              <a:rPr kumimoji="0" lang="ru-RU" sz="40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kumimoji="0" lang="en-US" sz="40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</a:t>
            </a:r>
            <a:r>
              <a:rPr kumimoji="0" lang="ru-RU" sz="40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40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Park </a:t>
            </a:r>
            <a:endParaRPr kumimoji="0" lang="ru-RU" sz="4000" b="1" dirty="0">
              <a:solidFill>
                <a:srgbClr val="1084C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27584" y="6439622"/>
            <a:ext cx="8280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084C1"/>
                </a:solidFill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Октябрь  2020г.                                                                                      Москва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7182B6-C233-4CDB-81FA-59AECFC9A0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6632"/>
            <a:ext cx="1369275" cy="621956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C084A542-6458-42CB-B91C-E416208A3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332656"/>
            <a:ext cx="33765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Зам. ген. директора ЗАО «НПП ЭНЕРГИЯ» Большаков Алексей Владимирович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3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8000" y="72000"/>
            <a:ext cx="8280000" cy="7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Перспективы применения систем паркового заряда</a:t>
            </a:r>
            <a:r>
              <a:rPr kumimoji="0" lang="ru-RU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e-Park</a:t>
            </a:r>
            <a:r>
              <a:rPr kumimoji="0" lang="ru-RU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для систем распределенного заряда на ОРП 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e-City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113" y="3645024"/>
            <a:ext cx="8280000" cy="302852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В настоящее время на ОРП существует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проблема недостатка мощностей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для подключения ультрабыстрых зарядных станций,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оптимальным решением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в данном случае будет использование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систем распределенного заряда </a:t>
            </a:r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e-City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мощностью 300кВт с функциональным разделением на 2 - 6 зарядных терминалов и интеллектуальным распределением мощности в рамках одного ОРП.</a:t>
            </a: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Конструктивно система распределенного заряда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 e-City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 для ОРП может быть представлена как моноблок мощностью 300кВт и системой зарядных куполов размещенных на ферме системы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 e-Park</a:t>
            </a:r>
            <a:r>
              <a:rPr lang="ru-RU" sz="1200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,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  либо выполнена в виде моноблока и группы отдельно стоящих Опор системы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 e-Charge</a:t>
            </a:r>
            <a:r>
              <a:rPr lang="ru-RU" sz="1200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  <a:p>
            <a:pPr lvl="0" algn="just"/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+mn-cs"/>
              </a:rPr>
              <a:t>В настоящий момент система 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e-</a:t>
            </a:r>
            <a:r>
              <a:rPr lang="ru-RU" sz="1200" b="1" dirty="0" err="1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City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+mn-cs"/>
              </a:rPr>
              <a:t> с интеллектуальным распределение мощности между терминалами, уже 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апробирована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+mn-cs"/>
              </a:rPr>
              <a:t> и была </a:t>
            </a:r>
            <a:r>
              <a:rPr lang="ru-RU" sz="1200" b="1" dirty="0">
                <a:solidFill>
                  <a:srgbClr val="FF0000"/>
                </a:solidFill>
                <a:latin typeface="Century Gothic" panose="020B0502020202020204" pitchFamily="34" charset="0"/>
                <a:cs typeface="+mn-cs"/>
              </a:rPr>
              <a:t>успешно применена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+mn-cs"/>
              </a:rPr>
              <a:t>на ОРП «6мкр. Бибирева» в период ввода в эксплуатацию питающего центра зарядных станций с вынужденным снижении питающей мощности на ОРП в два раза.</a:t>
            </a: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  <a:p>
            <a:pPr lvl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charset="0"/>
              </a:rPr>
              <a:t>В перспективе системы распределенного заряда 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e-City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charset="0"/>
              </a:rPr>
              <a:t> могут быть использованы и на вновь вводимых в эксплуатацию ОРП электробуса с целью:</a:t>
            </a:r>
          </a:p>
          <a:p>
            <a:pPr lvl="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ru-RU" sz="600" dirty="0">
              <a:solidFill>
                <a:srgbClr val="1084C1"/>
              </a:solidFill>
              <a:latin typeface="Century Gothic" panose="020B0502020202020204" pitchFamily="34" charset="0"/>
              <a:cs typeface="Arial" charset="0"/>
            </a:endParaRPr>
          </a:p>
          <a:p>
            <a:pPr marL="360000" lvl="0" indent="-17145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charset="0"/>
              </a:rPr>
              <a:t>снижения нагрузки на город в части выделения мощностей для ОРП</a:t>
            </a:r>
          </a:p>
          <a:p>
            <a:pPr marL="360000" lvl="0" indent="-17145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charset="0"/>
              </a:rPr>
              <a:t>увеличения пропускной способности ОРП </a:t>
            </a:r>
          </a:p>
          <a:p>
            <a:pPr marL="360000" lvl="0" indent="-171450"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charset="0"/>
              </a:rPr>
              <a:t>оперативного ввода в эксплуатацию новых маршрутов электробуса</a:t>
            </a:r>
            <a:endParaRPr lang="ru-RU" sz="1200" dirty="0">
              <a:solidFill>
                <a:srgbClr val="FF0000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66F08-B315-4966-A258-8D1A5EC220C0}"/>
              </a:ext>
            </a:extLst>
          </p:cNvPr>
          <p:cNvSpPr txBox="1"/>
          <p:nvPr/>
        </p:nvSpPr>
        <p:spPr>
          <a:xfrm>
            <a:off x="4795" y="6481166"/>
            <a:ext cx="756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F80F4B-8DBF-4013-A301-E53B997807A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44" b="9064"/>
          <a:stretch/>
        </p:blipFill>
        <p:spPr>
          <a:xfrm>
            <a:off x="816113" y="952430"/>
            <a:ext cx="8280000" cy="262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22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9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4464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14480" y="1071546"/>
            <a:ext cx="5816702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43A88E97-9B59-4A83-92B9-1E4DB5B7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"/>
            <a:ext cx="8280000" cy="720078"/>
          </a:xfrm>
        </p:spPr>
        <p:txBody>
          <a:bodyPr/>
          <a:lstStyle/>
          <a:p>
            <a:pPr algn="l"/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Приложение 1: Варианты размещения зарядных терминалов системы 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e-Park</a:t>
            </a: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EA8214-EA16-4B4B-97E8-132936010003}"/>
              </a:ext>
            </a:extLst>
          </p:cNvPr>
          <p:cNvSpPr txBox="1"/>
          <p:nvPr/>
        </p:nvSpPr>
        <p:spPr>
          <a:xfrm>
            <a:off x="4795" y="6481166"/>
            <a:ext cx="756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26894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6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512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5360" y="1285860"/>
            <a:ext cx="7487495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7BF7C42-7371-466C-8216-844C1C76C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"/>
            <a:ext cx="8280000" cy="720078"/>
          </a:xfrm>
        </p:spPr>
        <p:txBody>
          <a:bodyPr/>
          <a:lstStyle/>
          <a:p>
            <a:pPr algn="l"/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Приложение 2: Варианты размещения зарядных терминалов системы 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e-Park</a:t>
            </a: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2CE18B-D3EC-42B2-95AC-17E85791958E}"/>
              </a:ext>
            </a:extLst>
          </p:cNvPr>
          <p:cNvSpPr txBox="1"/>
          <p:nvPr/>
        </p:nvSpPr>
        <p:spPr>
          <a:xfrm>
            <a:off x="4795" y="6481166"/>
            <a:ext cx="756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668865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7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36" name="Picture 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1071546"/>
            <a:ext cx="5598554" cy="564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2">
            <a:extLst>
              <a:ext uri="{FF2B5EF4-FFF2-40B4-BE49-F238E27FC236}">
                <a16:creationId xmlns:a16="http://schemas.microsoft.com/office/drawing/2014/main" id="{037542C8-3B6B-4635-BB6F-38D59A008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"/>
            <a:ext cx="8280000" cy="720078"/>
          </a:xfrm>
        </p:spPr>
        <p:txBody>
          <a:bodyPr/>
          <a:lstStyle/>
          <a:p>
            <a:pPr algn="l"/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Приложение 3: Варианты размещения зарядных терминалов системы 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e-Park</a:t>
            </a: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315AB3-46BD-4631-A24F-32087C8BCCDD}"/>
              </a:ext>
            </a:extLst>
          </p:cNvPr>
          <p:cNvSpPr txBox="1"/>
          <p:nvPr/>
        </p:nvSpPr>
        <p:spPr>
          <a:xfrm>
            <a:off x="4795" y="6481166"/>
            <a:ext cx="756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54582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62769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88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8000" y="72000"/>
            <a:ext cx="8280000" cy="71993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kumimoji="0" lang="ru-RU" sz="36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6" b="12335"/>
          <a:stretch/>
        </p:blipFill>
        <p:spPr>
          <a:xfrm>
            <a:off x="824549" y="972000"/>
            <a:ext cx="8250710" cy="4822229"/>
          </a:xfrm>
          <a:prstGeom prst="rect">
            <a:avLst/>
          </a:prstGeom>
        </p:spPr>
      </p:pic>
      <p:pic>
        <p:nvPicPr>
          <p:cNvPr id="7" name="Рисунок 6" descr="logo201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83031" y="4623755"/>
            <a:ext cx="2188453" cy="2189621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B17ED176-4B84-4828-91E8-D7E293F4C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49" y="5949103"/>
            <a:ext cx="605470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solidFill>
                  <a:srgbClr val="1084C1"/>
                </a:solidFill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ЗАО «НПП ЭНЕРГИЯ»</a:t>
            </a:r>
          </a:p>
          <a:p>
            <a:r>
              <a:rPr lang="ru-RU" sz="1100" dirty="0">
                <a:solidFill>
                  <a:srgbClr val="1084C1"/>
                </a:solidFill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111123, г. Москва, ул. 1-я Владимирская, 10А,стр.1, оф.12. </a:t>
            </a:r>
          </a:p>
          <a:p>
            <a:r>
              <a:rPr lang="ru-RU" sz="1100" dirty="0">
                <a:solidFill>
                  <a:srgbClr val="1084C1"/>
                </a:solidFill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тел./факс: +7 (495) 368-41-62, доб. 302</a:t>
            </a:r>
          </a:p>
          <a:p>
            <a:r>
              <a:rPr lang="ru-RU" sz="1100" dirty="0">
                <a:solidFill>
                  <a:srgbClr val="1084C1"/>
                </a:solidFill>
                <a:latin typeface="Century Gothic" panose="020B0502020202020204" pitchFamily="34" charset="0"/>
                <a:ea typeface="Arial" charset="0"/>
                <a:cs typeface="Arial" panose="020B0604020202020204" pitchFamily="34" charset="0"/>
              </a:rPr>
              <a:t>сайт: http://www.npp-energy.ru/</a:t>
            </a:r>
            <a:endParaRPr lang="ru-RU" sz="1200" dirty="0">
              <a:solidFill>
                <a:srgbClr val="1084C1"/>
              </a:solidFill>
              <a:latin typeface="Century Gothic" panose="020B0502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9C9E4F-6219-4681-B6C3-63E5F14132B3}"/>
              </a:ext>
            </a:extLst>
          </p:cNvPr>
          <p:cNvSpPr txBox="1"/>
          <p:nvPr/>
        </p:nvSpPr>
        <p:spPr>
          <a:xfrm>
            <a:off x="4795" y="6481166"/>
            <a:ext cx="756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5732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89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8000" y="72000"/>
            <a:ext cx="8280000" cy="7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Комплексный подход к реализации «купольной» системы паркового заряда электробусов</a:t>
            </a:r>
            <a:endParaRPr kumimoji="0" lang="en-US" sz="1800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Рисунок 11" descr="Сборка 6 шт..jpg"/>
          <p:cNvPicPr>
            <a:picLocks noChangeAspect="1"/>
          </p:cNvPicPr>
          <p:nvPr/>
        </p:nvPicPr>
        <p:blipFill>
          <a:blip r:embed="rId6" cstate="print"/>
          <a:srcRect t="42500" r="10155" b="17500"/>
          <a:stretch>
            <a:fillRect/>
          </a:stretch>
        </p:blipFill>
        <p:spPr>
          <a:xfrm>
            <a:off x="827584" y="961066"/>
            <a:ext cx="8244000" cy="2287770"/>
          </a:xfrm>
          <a:prstGeom prst="rect">
            <a:avLst/>
          </a:prstGeom>
        </p:spPr>
      </p:pic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3AEFBEC5-ED0F-4DAF-8BD9-7454422A6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226488"/>
              </p:ext>
            </p:extLst>
          </p:nvPr>
        </p:nvGraphicFramePr>
        <p:xfrm>
          <a:off x="827584" y="4209982"/>
          <a:ext cx="3960440" cy="202732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1917135373"/>
                    </a:ext>
                  </a:extLst>
                </a:gridCol>
              </a:tblGrid>
              <a:tr h="292073">
                <a:tc>
                  <a:txBody>
                    <a:bodyPr/>
                    <a:lstStyle/>
                    <a:p>
                      <a:pPr marL="0" marR="0" lvl="0" indent="0" algn="l" defTabSz="8001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</a:rPr>
                        <a:t>Соответствие требованиям ГУП «Мосгортранс»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2304547"/>
                  </a:ext>
                </a:extLst>
              </a:tr>
              <a:tr h="2920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Соответствие стандартам безопасности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8320686"/>
                  </a:ext>
                </a:extLst>
              </a:tr>
              <a:tr h="481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Полная совместимость с электробусами ГАЗ и КамАЗ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785324"/>
                  </a:ext>
                </a:extLst>
              </a:tr>
              <a:tr h="481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Возможность работы с электробусами других производителей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27205"/>
                  </a:ext>
                </a:extLst>
              </a:tr>
              <a:tr h="4810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Диспетчеризация и мониторинг всей системы  паркового заряда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12150154"/>
                  </a:ext>
                </a:extLst>
              </a:tr>
            </a:tbl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D1A541-75D8-4CB1-945E-F866D4B04C64}"/>
              </a:ext>
            </a:extLst>
          </p:cNvPr>
          <p:cNvSpPr/>
          <p:nvPr/>
        </p:nvSpPr>
        <p:spPr>
          <a:xfrm>
            <a:off x="827584" y="3309738"/>
            <a:ext cx="3960440" cy="839342"/>
          </a:xfrm>
          <a:prstGeom prst="rect">
            <a:avLst/>
          </a:prstGeom>
          <a:solidFill>
            <a:srgbClr val="108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latin typeface="Century Gothic" panose="020B0502020202020204" pitchFamily="34" charset="0"/>
              </a:rPr>
              <a:t>Текущая потребность:</a:t>
            </a:r>
          </a:p>
          <a:p>
            <a:r>
              <a:rPr lang="ru-RU" sz="1200" dirty="0">
                <a:latin typeface="Century Gothic" panose="020B0502020202020204" pitchFamily="34" charset="0"/>
              </a:rPr>
              <a:t>Оборудование электробусных парков на 200 машин зарядными системами ультрабыстрого (дневного) и медленного (ночного) заряда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1A3453E-9D40-4D71-A72F-0C333AA248D6}"/>
              </a:ext>
            </a:extLst>
          </p:cNvPr>
          <p:cNvSpPr/>
          <p:nvPr/>
        </p:nvSpPr>
        <p:spPr>
          <a:xfrm>
            <a:off x="5004048" y="3289437"/>
            <a:ext cx="4067984" cy="3163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Вариант Базовый: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sz="600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200 зарядных станций медленного (ночного) заряда мощностью 50кВт на каждое парковочное место электробуса, плюс от 4 до 6 зарядных станций ультрабыстрого (дневного) заряда.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Время дневного заряда от 10 до 25 минут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Время ночного заряда от 3 до 5 часов</a:t>
            </a:r>
          </a:p>
          <a:p>
            <a:endParaRPr lang="ru-RU" sz="1200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Вариант Комбинированный: </a:t>
            </a:r>
          </a:p>
          <a:p>
            <a:endParaRPr lang="ru-RU" sz="600" b="1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34 зарядные станции системы 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e-Park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комбинированного (ультрабыстрого и медленного) заряда</a:t>
            </a:r>
            <a:r>
              <a:rPr lang="en-US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мощностью 300кВт на 6 парковочных мест электробуса.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Время дневного заряда от 10 до 25 минут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Время ночного заряда от 10 минут до 3 часов</a:t>
            </a:r>
          </a:p>
          <a:p>
            <a:endParaRPr lang="ru-RU" sz="1200" dirty="0">
              <a:solidFill>
                <a:srgbClr val="1084C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Облачко с текстом: прямоугольное 5">
            <a:extLst>
              <a:ext uri="{FF2B5EF4-FFF2-40B4-BE49-F238E27FC236}">
                <a16:creationId xmlns:a16="http://schemas.microsoft.com/office/drawing/2014/main" id="{3B3B9AB4-F011-44CA-ADDB-7CDEFFB8B57C}"/>
              </a:ext>
            </a:extLst>
          </p:cNvPr>
          <p:cNvSpPr/>
          <p:nvPr/>
        </p:nvSpPr>
        <p:spPr>
          <a:xfrm flipH="1">
            <a:off x="899592" y="994221"/>
            <a:ext cx="864096" cy="202531"/>
          </a:xfrm>
          <a:prstGeom prst="wedgeRectCallout">
            <a:avLst>
              <a:gd name="adj1" fmla="val -125174"/>
              <a:gd name="adj2" fmla="val 120884"/>
            </a:avLst>
          </a:prstGeom>
          <a:solidFill>
            <a:srgbClr val="1084C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ферма</a:t>
            </a:r>
          </a:p>
        </p:txBody>
      </p:sp>
      <p:sp>
        <p:nvSpPr>
          <p:cNvPr id="13" name="Облачко с текстом: прямоугольное 12">
            <a:extLst>
              <a:ext uri="{FF2B5EF4-FFF2-40B4-BE49-F238E27FC236}">
                <a16:creationId xmlns:a16="http://schemas.microsoft.com/office/drawing/2014/main" id="{E46ADF73-8F68-474C-AD5C-1C5D4116F5E1}"/>
              </a:ext>
            </a:extLst>
          </p:cNvPr>
          <p:cNvSpPr/>
          <p:nvPr/>
        </p:nvSpPr>
        <p:spPr>
          <a:xfrm flipH="1">
            <a:off x="899592" y="1343292"/>
            <a:ext cx="864096" cy="357516"/>
          </a:xfrm>
          <a:prstGeom prst="wedgeRectCallout">
            <a:avLst>
              <a:gd name="adj1" fmla="val -127778"/>
              <a:gd name="adj2" fmla="val 41886"/>
            </a:avLst>
          </a:prstGeom>
          <a:solidFill>
            <a:srgbClr val="1084C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Терминал</a:t>
            </a:r>
          </a:p>
          <a:p>
            <a:pPr algn="ctr"/>
            <a:r>
              <a:rPr lang="ru-RU" sz="1200" dirty="0"/>
              <a:t>«купол»</a:t>
            </a:r>
          </a:p>
        </p:txBody>
      </p:sp>
      <p:sp>
        <p:nvSpPr>
          <p:cNvPr id="14" name="Облачко с текстом: прямоугольное 13">
            <a:extLst>
              <a:ext uri="{FF2B5EF4-FFF2-40B4-BE49-F238E27FC236}">
                <a16:creationId xmlns:a16="http://schemas.microsoft.com/office/drawing/2014/main" id="{09D5AF74-F394-4083-AB44-532FACEC2750}"/>
              </a:ext>
            </a:extLst>
          </p:cNvPr>
          <p:cNvSpPr/>
          <p:nvPr/>
        </p:nvSpPr>
        <p:spPr>
          <a:xfrm flipH="1">
            <a:off x="5597145" y="994221"/>
            <a:ext cx="1368152" cy="202531"/>
          </a:xfrm>
          <a:prstGeom prst="wedgeRectCallout">
            <a:avLst>
              <a:gd name="adj1" fmla="val 99107"/>
              <a:gd name="adj2" fmla="val 429917"/>
            </a:avLst>
          </a:prstGeom>
          <a:solidFill>
            <a:srgbClr val="1084C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Зарядная станция</a:t>
            </a:r>
          </a:p>
        </p:txBody>
      </p:sp>
      <p:sp>
        <p:nvSpPr>
          <p:cNvPr id="16" name="Облачко с текстом: прямоугольное 15">
            <a:extLst>
              <a:ext uri="{FF2B5EF4-FFF2-40B4-BE49-F238E27FC236}">
                <a16:creationId xmlns:a16="http://schemas.microsoft.com/office/drawing/2014/main" id="{FDBB02BC-DAE6-42D8-A8D5-B6A86DC3C0C5}"/>
              </a:ext>
            </a:extLst>
          </p:cNvPr>
          <p:cNvSpPr/>
          <p:nvPr/>
        </p:nvSpPr>
        <p:spPr>
          <a:xfrm flipH="1">
            <a:off x="7092280" y="994221"/>
            <a:ext cx="936104" cy="202531"/>
          </a:xfrm>
          <a:prstGeom prst="wedgeRectCallout">
            <a:avLst>
              <a:gd name="adj1" fmla="val 98613"/>
              <a:gd name="adj2" fmla="val 360884"/>
            </a:avLst>
          </a:prstGeom>
          <a:solidFill>
            <a:srgbClr val="1084C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электробус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0C6C6F-56A5-4745-AA20-0E923D8F1657}"/>
              </a:ext>
            </a:extLst>
          </p:cNvPr>
          <p:cNvSpPr txBox="1"/>
          <p:nvPr/>
        </p:nvSpPr>
        <p:spPr>
          <a:xfrm>
            <a:off x="4795" y="6481166"/>
            <a:ext cx="756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64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CEF50E-242B-499B-8CFD-859B905E1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1191" y="5218607"/>
            <a:ext cx="1997740" cy="1503411"/>
          </a:xfrm>
          <a:prstGeom prst="rect">
            <a:avLst/>
          </a:prstGeom>
          <a:ln w="9525">
            <a:solidFill>
              <a:srgbClr val="1084C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A6E5AA6-D35B-4BA0-8959-D3ADD27889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8195" y="4469100"/>
            <a:ext cx="1993654" cy="1503411"/>
          </a:xfrm>
          <a:prstGeom prst="rect">
            <a:avLst/>
          </a:prstGeom>
          <a:ln w="9525">
            <a:solidFill>
              <a:srgbClr val="1084C1"/>
            </a:solidFill>
          </a:ln>
        </p:spPr>
      </p:pic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48" name="think-cell Slide" r:id="rId8" imgW="360" imgH="360" progId="">
                  <p:embed/>
                </p:oleObj>
              </mc:Choice>
              <mc:Fallback>
                <p:oleObj name="think-cell Slide" r:id="rId8" imgW="360" imgH="360" progId="">
                  <p:embed/>
                  <p:pic>
                    <p:nvPicPr>
                      <p:cNvPr id="0" name="Picture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8000" y="72000"/>
            <a:ext cx="8280000" cy="7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В качестве базы для комбинированной системы заряда 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kumimoji="0" lang="ru-RU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-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Park </a:t>
            </a: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используются ультрабыстрые зарядные станции 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e</a:t>
            </a:r>
            <a:r>
              <a:rPr kumimoji="0" lang="ru-RU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-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Charge</a:t>
            </a:r>
            <a:endParaRPr kumimoji="0" lang="en-US" sz="1800" b="0" dirty="0">
              <a:solidFill>
                <a:srgbClr val="1084C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1000"/>
                    </a14:imgEffect>
                    <a14:imgEffect>
                      <a14:brightnessContrast bright="26000" contrast="23000"/>
                    </a14:imgEffect>
                  </a14:imgLayer>
                </a14:imgProps>
              </a:ext>
            </a:extLst>
          </a:blip>
          <a:srcRect l="13057" r="3216" b="13420"/>
          <a:stretch/>
        </p:blipFill>
        <p:spPr>
          <a:xfrm>
            <a:off x="828000" y="972000"/>
            <a:ext cx="2479654" cy="3168354"/>
          </a:xfrm>
          <a:prstGeom prst="rect">
            <a:avLst/>
          </a:prstGeom>
          <a:ln w="19050">
            <a:solidFill>
              <a:srgbClr val="1084C1"/>
            </a:solidFill>
          </a:ln>
        </p:spPr>
      </p:pic>
      <p:sp>
        <p:nvSpPr>
          <p:cNvPr id="10" name="Rectangle 31"/>
          <p:cNvSpPr/>
          <p:nvPr/>
        </p:nvSpPr>
        <p:spPr>
          <a:xfrm>
            <a:off x="792555" y="4266259"/>
            <a:ext cx="263408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400"/>
              </a:spcAft>
            </a:pP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Зарядные станции </a:t>
            </a:r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e-Charge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производства ЗАО НПП «ЭНЕРГИЯ» показали себя не только надежными, удобными и легкими в обслуживании, но и самыми интеллектуальными на фоне аналогов, поскольку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единственные в Москве обеспечивают непрерывный обмен данными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не только для сбора статистики, но и для оперативного предупреждения неисправностей.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A17A2CB6-06D2-4AF2-AFFC-C4EB79B7B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907974"/>
              </p:ext>
            </p:extLst>
          </p:nvPr>
        </p:nvGraphicFramePr>
        <p:xfrm>
          <a:off x="3635896" y="970476"/>
          <a:ext cx="5216632" cy="2719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16632">
                  <a:extLst>
                    <a:ext uri="{9D8B030D-6E8A-4147-A177-3AD203B41FA5}">
                      <a16:colId xmlns:a16="http://schemas.microsoft.com/office/drawing/2014/main" val="2523750335"/>
                    </a:ext>
                  </a:extLst>
                </a:gridCol>
              </a:tblGrid>
              <a:tr h="299427">
                <a:tc>
                  <a:txBody>
                    <a:bodyPr/>
                    <a:lstStyle/>
                    <a:p>
                      <a:pPr lvl="0" rtl="0"/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Режим работы 24/7 - непрерывность</a:t>
                      </a:r>
                    </a:p>
                  </a:txBody>
                  <a:tcPr marL="36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1921916"/>
                  </a:ext>
                </a:extLst>
              </a:tr>
              <a:tr h="3422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Модульное построение преобразователя - надежность</a:t>
                      </a:r>
                    </a:p>
                  </a:txBody>
                  <a:tcPr marL="36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4098726"/>
                  </a:ext>
                </a:extLst>
              </a:tr>
              <a:tr h="2815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Дополнительные резервные модули – высокий КТГ</a:t>
                      </a:r>
                    </a:p>
                  </a:txBody>
                  <a:tcPr marL="36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3284999"/>
                  </a:ext>
                </a:extLst>
              </a:tr>
              <a:tr h="299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Принцип «горячей замены» неисправных модулей</a:t>
                      </a:r>
                    </a:p>
                  </a:txBody>
                  <a:tcPr marL="36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9027369"/>
                  </a:ext>
                </a:extLst>
              </a:tr>
              <a:tr h="299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Интеллектуальная система управления модулями – высокий КПД</a:t>
                      </a:r>
                    </a:p>
                  </a:txBody>
                  <a:tcPr marL="36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0525462"/>
                  </a:ext>
                </a:extLst>
              </a:tr>
              <a:tr h="299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Напряжение питания: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~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380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В или = 600В – высокая адаптация</a:t>
                      </a:r>
                    </a:p>
                  </a:txBody>
                  <a:tcPr marL="36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89306651"/>
                  </a:ext>
                </a:extLst>
              </a:tr>
              <a:tr h="299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Система мониторинга и управления УБЗС – высокий КТГ</a:t>
                      </a:r>
                    </a:p>
                  </a:txBody>
                  <a:tcPr marL="36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64688237"/>
                  </a:ext>
                </a:extLst>
              </a:tr>
              <a:tr h="299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Бетонная оболочка – длительный срок службы</a:t>
                      </a:r>
                    </a:p>
                  </a:txBody>
                  <a:tcPr marL="36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4202841"/>
                  </a:ext>
                </a:extLst>
              </a:tr>
              <a:tr h="2994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Индивидуальное оформление внешнего вида</a:t>
                      </a:r>
                      <a:endParaRPr lang="ru-RU" sz="1200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08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39766398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890E796-820E-4773-95D0-6EEF70D4B55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9520" y="3737045"/>
            <a:ext cx="1992226" cy="1503411"/>
          </a:xfrm>
          <a:prstGeom prst="rect">
            <a:avLst/>
          </a:prstGeom>
          <a:ln w="9525">
            <a:solidFill>
              <a:srgbClr val="1084C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89BD2A-D240-4419-BCF5-38CC6032334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 l="5171" t="34390" r="5171"/>
          <a:stretch/>
        </p:blipFill>
        <p:spPr>
          <a:xfrm>
            <a:off x="3839761" y="5262298"/>
            <a:ext cx="2551858" cy="1444101"/>
          </a:xfrm>
          <a:prstGeom prst="rect">
            <a:avLst/>
          </a:prstGeom>
          <a:ln w="19050">
            <a:solidFill>
              <a:srgbClr val="1084C1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C9340E-7171-4EBD-9F14-25CB3FD712D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46765" y="4494258"/>
            <a:ext cx="2551858" cy="1433267"/>
          </a:xfrm>
          <a:prstGeom prst="rect">
            <a:avLst/>
          </a:prstGeom>
          <a:ln w="19050">
            <a:solidFill>
              <a:srgbClr val="1084C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9C71AC1-0813-4B1B-ABEC-39CF8E78473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455579" y="3737045"/>
            <a:ext cx="2527494" cy="1503411"/>
          </a:xfrm>
          <a:prstGeom prst="rect">
            <a:avLst/>
          </a:prstGeom>
          <a:ln w="19050">
            <a:solidFill>
              <a:srgbClr val="1084C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5029C5-A83B-4DC7-A254-22BF0CD6FBD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49059" y="3261863"/>
            <a:ext cx="1105453" cy="11085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F9DFCBF-860C-4D39-A0E6-13268BC78365}"/>
              </a:ext>
            </a:extLst>
          </p:cNvPr>
          <p:cNvSpPr txBox="1"/>
          <p:nvPr/>
        </p:nvSpPr>
        <p:spPr>
          <a:xfrm>
            <a:off x="4795" y="6481166"/>
            <a:ext cx="756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10672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8000" y="72000"/>
            <a:ext cx="8280000" cy="7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Система ультрабыстрого заряда 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e-Charge</a:t>
            </a: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 масштабируется до системы паркового заряда 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e-Park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087" y="4653136"/>
            <a:ext cx="8216127" cy="196977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Система паркового заряда 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e-Park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 функционально состоит из шести зарядных модулей купольного типа системы 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e-Charge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 мощностью 50кВт каждый.</a:t>
            </a:r>
          </a:p>
          <a:p>
            <a:pPr algn="just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Конструктивно модули объединены в моноблок общей мощностью 300кВт, питающийся как от сети переменного тока 380В, так и сети постоянного тока 600В, что позволяет максимально использовать существующую инфраструктуру тяговых подстанций и оперативно вводить в эксплуатацию системы паркового заряда 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e-Park</a:t>
            </a:r>
            <a:r>
              <a:rPr lang="ru-RU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.</a:t>
            </a:r>
            <a:endParaRPr lang="ru-RU" sz="1200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8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Построение системы паркового заряда 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e-Park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 на базе системы заряда 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  <a:cs typeface="Arial" charset="0"/>
              </a:rPr>
              <a:t>e-Charge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 позволяет легко масштабировать систему, используя наработки, успешно себя зарекомендовавшие, в части элементной, конструкторской и программной базы уже эксплуатируемых ультрабыстрых зарядных станций.</a:t>
            </a:r>
            <a:endParaRPr lang="en-US" sz="1200" dirty="0">
              <a:solidFill>
                <a:srgbClr val="1084C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Рисунок 5" descr="Сборка по обе стороны 6 шт..jpg"/>
          <p:cNvPicPr>
            <a:picLocks noChangeAspect="1"/>
          </p:cNvPicPr>
          <p:nvPr/>
        </p:nvPicPr>
        <p:blipFill>
          <a:blip r:embed="rId6" cstate="print"/>
          <a:srcRect t="10794" b="22424"/>
          <a:stretch>
            <a:fillRect/>
          </a:stretch>
        </p:blipFill>
        <p:spPr>
          <a:xfrm>
            <a:off x="827999" y="972000"/>
            <a:ext cx="8244000" cy="3440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72062C-7D1D-4B06-9D3E-41A3689C56BF}"/>
              </a:ext>
            </a:extLst>
          </p:cNvPr>
          <p:cNvSpPr txBox="1"/>
          <p:nvPr/>
        </p:nvSpPr>
        <p:spPr>
          <a:xfrm>
            <a:off x="4795" y="6481166"/>
            <a:ext cx="756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6166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37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ED0BC073-8A44-4871-A340-5235EE42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"/>
            <a:ext cx="8280000" cy="720078"/>
          </a:xfrm>
        </p:spPr>
        <p:txBody>
          <a:bodyPr>
            <a:noAutofit/>
          </a:bodyPr>
          <a:lstStyle/>
          <a:p>
            <a:pPr algn="l"/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Уникальная особенность системы паркового заряда 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e-Park</a:t>
            </a:r>
            <a:b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</a:b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- распределение мощности между зарядными терминалами</a:t>
            </a:r>
            <a:r>
              <a:rPr kumimoji="0" lang="en-US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 </a:t>
            </a:r>
            <a:endParaRPr lang="ru-RU" sz="18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825B66-06B2-4F53-8090-EAF39C8167BC}"/>
              </a:ext>
            </a:extLst>
          </p:cNvPr>
          <p:cNvSpPr/>
          <p:nvPr/>
        </p:nvSpPr>
        <p:spPr>
          <a:xfrm>
            <a:off x="4931448" y="1008662"/>
            <a:ext cx="4101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Режим дневного и ночного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заряда позволяет использовать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любой терминал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парке днем, как зарядную станцию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ультрабыстрого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заряда мощностью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300кВт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, а ночью как зарядную станцию медленного заряда мощностью 50кВт.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D2785B5-4A23-4CEE-9040-59505F1A027B}"/>
              </a:ext>
            </a:extLst>
          </p:cNvPr>
          <p:cNvGrpSpPr/>
          <p:nvPr/>
        </p:nvGrpSpPr>
        <p:grpSpPr>
          <a:xfrm>
            <a:off x="927898" y="3314888"/>
            <a:ext cx="3574313" cy="1499069"/>
            <a:chOff x="1034784" y="2980021"/>
            <a:chExt cx="3574313" cy="1499069"/>
          </a:xfrm>
        </p:grpSpPr>
        <p:graphicFrame>
          <p:nvGraphicFramePr>
            <p:cNvPr id="117" name="Диаграмма 116">
              <a:extLst>
                <a:ext uri="{FF2B5EF4-FFF2-40B4-BE49-F238E27FC236}">
                  <a16:creationId xmlns:a16="http://schemas.microsoft.com/office/drawing/2014/main" id="{D087BA1C-D833-409F-8444-692BC22FA8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63454305"/>
                </p:ext>
              </p:extLst>
            </p:nvPr>
          </p:nvGraphicFramePr>
          <p:xfrm>
            <a:off x="1256881" y="3029188"/>
            <a:ext cx="1386676" cy="13737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121" name="Freeform 14">
              <a:extLst>
                <a:ext uri="{FF2B5EF4-FFF2-40B4-BE49-F238E27FC236}">
                  <a16:creationId xmlns:a16="http://schemas.microsoft.com/office/drawing/2014/main" id="{958E63BE-9FD1-480F-98C6-B821D4093B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36297" y="4280259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007A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3" name="Freeform 14">
              <a:extLst>
                <a:ext uri="{FF2B5EF4-FFF2-40B4-BE49-F238E27FC236}">
                  <a16:creationId xmlns:a16="http://schemas.microsoft.com/office/drawing/2014/main" id="{B379A550-F968-424B-940C-D97D73C6AB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4784" y="3621632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007A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4" name="Прямоугольник 123">
              <a:extLst>
                <a:ext uri="{FF2B5EF4-FFF2-40B4-BE49-F238E27FC236}">
                  <a16:creationId xmlns:a16="http://schemas.microsoft.com/office/drawing/2014/main" id="{0C35CC5D-E492-42B3-B089-E43264611060}"/>
                </a:ext>
              </a:extLst>
            </p:cNvPr>
            <p:cNvSpPr/>
            <p:nvPr/>
          </p:nvSpPr>
          <p:spPr>
            <a:xfrm>
              <a:off x="1686118" y="3622464"/>
              <a:ext cx="495713" cy="221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1084C1"/>
                  </a:solidFill>
                  <a:latin typeface="Century Gothic" panose="020B0502020202020204" pitchFamily="34" charset="0"/>
                </a:rPr>
                <a:t>300</a:t>
              </a:r>
            </a:p>
            <a:p>
              <a:pPr algn="ctr"/>
              <a:r>
                <a:rPr lang="ru-RU" sz="1400" dirty="0">
                  <a:solidFill>
                    <a:srgbClr val="1084C1"/>
                  </a:solidFill>
                  <a:latin typeface="Century Gothic" panose="020B0502020202020204" pitchFamily="34" charset="0"/>
                </a:rPr>
                <a:t>кВт</a:t>
              </a:r>
            </a:p>
          </p:txBody>
        </p:sp>
        <p:graphicFrame>
          <p:nvGraphicFramePr>
            <p:cNvPr id="125" name="Диаграмма 124">
              <a:extLst>
                <a:ext uri="{FF2B5EF4-FFF2-40B4-BE49-F238E27FC236}">
                  <a16:creationId xmlns:a16="http://schemas.microsoft.com/office/drawing/2014/main" id="{97627E8B-6080-4543-B0AB-05DEFA521DE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634974853"/>
                </p:ext>
              </p:extLst>
            </p:nvPr>
          </p:nvGraphicFramePr>
          <p:xfrm>
            <a:off x="3222421" y="3039110"/>
            <a:ext cx="1386676" cy="13737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27" name="Freeform 14">
              <a:extLst>
                <a:ext uri="{FF2B5EF4-FFF2-40B4-BE49-F238E27FC236}">
                  <a16:creationId xmlns:a16="http://schemas.microsoft.com/office/drawing/2014/main" id="{647E2A23-4657-421B-AD92-3A11F7C96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1837" y="2980021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2A9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29" name="Freeform 14">
              <a:extLst>
                <a:ext uri="{FF2B5EF4-FFF2-40B4-BE49-F238E27FC236}">
                  <a16:creationId xmlns:a16="http://schemas.microsoft.com/office/drawing/2014/main" id="{55DE03D8-C606-499E-A50B-D3299236BC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1837" y="4290181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2A9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1" name="Freeform 14">
              <a:extLst>
                <a:ext uri="{FF2B5EF4-FFF2-40B4-BE49-F238E27FC236}">
                  <a16:creationId xmlns:a16="http://schemas.microsoft.com/office/drawing/2014/main" id="{4FC38F8B-DE69-4C1F-98C7-02066E05E3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0324" y="3631554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2A9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C8CA8BAB-9463-471C-83DC-9DEA1FF79C8D}"/>
                </a:ext>
              </a:extLst>
            </p:cNvPr>
            <p:cNvSpPr/>
            <p:nvPr/>
          </p:nvSpPr>
          <p:spPr>
            <a:xfrm>
              <a:off x="3651658" y="3632386"/>
              <a:ext cx="495713" cy="221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1084C1"/>
                  </a:solidFill>
                  <a:latin typeface="Century Gothic" panose="020B0502020202020204" pitchFamily="34" charset="0"/>
                </a:rPr>
                <a:t>300</a:t>
              </a:r>
            </a:p>
            <a:p>
              <a:pPr algn="ctr"/>
              <a:r>
                <a:rPr lang="ru-RU" sz="1400" dirty="0">
                  <a:solidFill>
                    <a:srgbClr val="1084C1"/>
                  </a:solidFill>
                  <a:latin typeface="Century Gothic" panose="020B0502020202020204" pitchFamily="34" charset="0"/>
                </a:rPr>
                <a:t>кВт</a:t>
              </a:r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FFD5FAD-275B-481A-A7E6-A4538C614F9D}"/>
              </a:ext>
            </a:extLst>
          </p:cNvPr>
          <p:cNvGrpSpPr/>
          <p:nvPr/>
        </p:nvGrpSpPr>
        <p:grpSpPr>
          <a:xfrm>
            <a:off x="941169" y="1327585"/>
            <a:ext cx="3755950" cy="1499069"/>
            <a:chOff x="941981" y="1106508"/>
            <a:chExt cx="3755950" cy="1499069"/>
          </a:xfrm>
        </p:grpSpPr>
        <p:graphicFrame>
          <p:nvGraphicFramePr>
            <p:cNvPr id="133" name="Диаграмма 132">
              <a:extLst>
                <a:ext uri="{FF2B5EF4-FFF2-40B4-BE49-F238E27FC236}">
                  <a16:creationId xmlns:a16="http://schemas.microsoft.com/office/drawing/2014/main" id="{6D8BB5AD-FCA4-4FF2-A9DA-33B5F8BB4A7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89937421"/>
                </p:ext>
              </p:extLst>
            </p:nvPr>
          </p:nvGraphicFramePr>
          <p:xfrm>
            <a:off x="1154572" y="1157806"/>
            <a:ext cx="1386676" cy="13737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134" name="Freeform 14">
              <a:extLst>
                <a:ext uri="{FF2B5EF4-FFF2-40B4-BE49-F238E27FC236}">
                  <a16:creationId xmlns:a16="http://schemas.microsoft.com/office/drawing/2014/main" id="{2F134F09-1E3A-449B-AEA3-50BDEC68B2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981" y="1759648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0062A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5" name="Прямоугольник 134">
              <a:extLst>
                <a:ext uri="{FF2B5EF4-FFF2-40B4-BE49-F238E27FC236}">
                  <a16:creationId xmlns:a16="http://schemas.microsoft.com/office/drawing/2014/main" id="{E70CFD8E-B32D-4D9B-B378-277B25C2DF00}"/>
                </a:ext>
              </a:extLst>
            </p:cNvPr>
            <p:cNvSpPr/>
            <p:nvPr/>
          </p:nvSpPr>
          <p:spPr>
            <a:xfrm>
              <a:off x="1565626" y="1751083"/>
              <a:ext cx="545604" cy="2210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1084C1"/>
                  </a:solidFill>
                  <a:latin typeface="Century Gothic" panose="020B0502020202020204" pitchFamily="34" charset="0"/>
                </a:rPr>
                <a:t>300</a:t>
              </a:r>
            </a:p>
            <a:p>
              <a:pPr algn="ctr"/>
              <a:r>
                <a:rPr lang="ru-RU" sz="1400" dirty="0">
                  <a:solidFill>
                    <a:srgbClr val="1084C1"/>
                  </a:solidFill>
                  <a:latin typeface="Century Gothic" panose="020B0502020202020204" pitchFamily="34" charset="0"/>
                </a:rPr>
                <a:t>кВт</a:t>
              </a:r>
            </a:p>
          </p:txBody>
        </p:sp>
        <p:graphicFrame>
          <p:nvGraphicFramePr>
            <p:cNvPr id="137" name="Диаграмма 136">
              <a:extLst>
                <a:ext uri="{FF2B5EF4-FFF2-40B4-BE49-F238E27FC236}">
                  <a16:creationId xmlns:a16="http://schemas.microsoft.com/office/drawing/2014/main" id="{4920C971-C3AF-430D-AC50-F08445DAE83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47248647"/>
                </p:ext>
              </p:extLst>
            </p:nvPr>
          </p:nvGraphicFramePr>
          <p:xfrm>
            <a:off x="3121648" y="1165597"/>
            <a:ext cx="1386676" cy="13737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38" name="Freeform 14">
              <a:extLst>
                <a:ext uri="{FF2B5EF4-FFF2-40B4-BE49-F238E27FC236}">
                  <a16:creationId xmlns:a16="http://schemas.microsoft.com/office/drawing/2014/main" id="{48E06DFD-5B7D-48CE-8239-1AE9953C8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6815" y="1106508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7DC7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39" name="Freeform 14">
              <a:extLst>
                <a:ext uri="{FF2B5EF4-FFF2-40B4-BE49-F238E27FC236}">
                  <a16:creationId xmlns:a16="http://schemas.microsoft.com/office/drawing/2014/main" id="{571FF423-096C-4B37-B1B3-70C945397A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1064" y="1106508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7DC7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0" name="Freeform 14">
              <a:extLst>
                <a:ext uri="{FF2B5EF4-FFF2-40B4-BE49-F238E27FC236}">
                  <a16:creationId xmlns:a16="http://schemas.microsoft.com/office/drawing/2014/main" id="{6C9F74E3-8458-43A4-B129-BCEAC228F0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06815" y="2416668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7DC7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1" name="Freeform 14">
              <a:extLst>
                <a:ext uri="{FF2B5EF4-FFF2-40B4-BE49-F238E27FC236}">
                  <a16:creationId xmlns:a16="http://schemas.microsoft.com/office/drawing/2014/main" id="{DF3A06DF-1906-4EB2-9BB2-828BF07CF9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1064" y="2416668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7DC7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2" name="Freeform 14">
              <a:extLst>
                <a:ext uri="{FF2B5EF4-FFF2-40B4-BE49-F238E27FC236}">
                  <a16:creationId xmlns:a16="http://schemas.microsoft.com/office/drawing/2014/main" id="{27809934-DAAF-4DE7-B676-6DE1F4E07B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08323" y="1758041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7DC7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3" name="Freeform 14">
              <a:extLst>
                <a:ext uri="{FF2B5EF4-FFF2-40B4-BE49-F238E27FC236}">
                  <a16:creationId xmlns:a16="http://schemas.microsoft.com/office/drawing/2014/main" id="{CBFDE51A-1E14-4836-8733-4AB17B993B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9551" y="1758041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7DC7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4" name="Прямоугольник 143">
              <a:extLst>
                <a:ext uri="{FF2B5EF4-FFF2-40B4-BE49-F238E27FC236}">
                  <a16:creationId xmlns:a16="http://schemas.microsoft.com/office/drawing/2014/main" id="{C6608E42-92FC-41D6-BB94-989B446557E1}"/>
                </a:ext>
              </a:extLst>
            </p:cNvPr>
            <p:cNvSpPr/>
            <p:nvPr/>
          </p:nvSpPr>
          <p:spPr>
            <a:xfrm>
              <a:off x="3550885" y="1758873"/>
              <a:ext cx="495713" cy="221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1084C1"/>
                  </a:solidFill>
                  <a:latin typeface="Century Gothic" panose="020B0502020202020204" pitchFamily="34" charset="0"/>
                </a:rPr>
                <a:t>300</a:t>
              </a:r>
            </a:p>
            <a:p>
              <a:pPr algn="ctr"/>
              <a:r>
                <a:rPr lang="ru-RU" sz="1400" dirty="0">
                  <a:solidFill>
                    <a:srgbClr val="1084C1"/>
                  </a:solidFill>
                  <a:latin typeface="Century Gothic" panose="020B0502020202020204" pitchFamily="34" charset="0"/>
                </a:rPr>
                <a:t>кВт</a:t>
              </a:r>
            </a:p>
          </p:txBody>
        </p: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307B6D76-0038-4FF6-9419-0E71D87349D3}"/>
              </a:ext>
            </a:extLst>
          </p:cNvPr>
          <p:cNvGrpSpPr/>
          <p:nvPr/>
        </p:nvGrpSpPr>
        <p:grpSpPr>
          <a:xfrm>
            <a:off x="941374" y="5286931"/>
            <a:ext cx="3750445" cy="1499069"/>
            <a:chOff x="1042289" y="4742883"/>
            <a:chExt cx="3750445" cy="1499069"/>
          </a:xfrm>
        </p:grpSpPr>
        <p:graphicFrame>
          <p:nvGraphicFramePr>
            <p:cNvPr id="85" name="Диаграмма 84">
              <a:extLst>
                <a:ext uri="{FF2B5EF4-FFF2-40B4-BE49-F238E27FC236}">
                  <a16:creationId xmlns:a16="http://schemas.microsoft.com/office/drawing/2014/main" id="{44E47475-9617-4AA1-839C-477DFD0E02C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39837952"/>
                </p:ext>
              </p:extLst>
            </p:nvPr>
          </p:nvGraphicFramePr>
          <p:xfrm>
            <a:off x="1264386" y="4801972"/>
            <a:ext cx="1386676" cy="13737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86" name="Freeform 14">
              <a:extLst>
                <a:ext uri="{FF2B5EF4-FFF2-40B4-BE49-F238E27FC236}">
                  <a16:creationId xmlns:a16="http://schemas.microsoft.com/office/drawing/2014/main" id="{498EE668-A76C-40C0-A359-0C24D41F8E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9553" y="4742883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D3E8701E-4024-4831-9B82-C206FE3CFF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3802" y="4742883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8" name="Freeform 14">
              <a:extLst>
                <a:ext uri="{FF2B5EF4-FFF2-40B4-BE49-F238E27FC236}">
                  <a16:creationId xmlns:a16="http://schemas.microsoft.com/office/drawing/2014/main" id="{140CA28E-6DDA-4112-9BA3-A3601B4A07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9553" y="6053043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89" name="Freeform 14">
              <a:extLst>
                <a:ext uri="{FF2B5EF4-FFF2-40B4-BE49-F238E27FC236}">
                  <a16:creationId xmlns:a16="http://schemas.microsoft.com/office/drawing/2014/main" id="{15EC4FFC-B004-49CA-B664-3B80E8E5FC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3802" y="6053043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0" name="Freeform 14">
              <a:extLst>
                <a:ext uri="{FF2B5EF4-FFF2-40B4-BE49-F238E27FC236}">
                  <a16:creationId xmlns:a16="http://schemas.microsoft.com/office/drawing/2014/main" id="{3061C88A-F8C3-47A5-B6A8-0CD2F964A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1061" y="5394416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1" name="Freeform 14">
              <a:extLst>
                <a:ext uri="{FF2B5EF4-FFF2-40B4-BE49-F238E27FC236}">
                  <a16:creationId xmlns:a16="http://schemas.microsoft.com/office/drawing/2014/main" id="{7B328D66-6A9A-4EE2-978B-FEE66FAE45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42289" y="5394416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0062A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92" name="Прямоугольник 91">
              <a:extLst>
                <a:ext uri="{FF2B5EF4-FFF2-40B4-BE49-F238E27FC236}">
                  <a16:creationId xmlns:a16="http://schemas.microsoft.com/office/drawing/2014/main" id="{DEB73D8D-B9F7-49C8-8A6D-A74F0243D8CC}"/>
                </a:ext>
              </a:extLst>
            </p:cNvPr>
            <p:cNvSpPr/>
            <p:nvPr/>
          </p:nvSpPr>
          <p:spPr>
            <a:xfrm>
              <a:off x="1693623" y="5395248"/>
              <a:ext cx="495713" cy="221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1084C1"/>
                  </a:solidFill>
                  <a:latin typeface="Century Gothic" panose="020B0502020202020204" pitchFamily="34" charset="0"/>
                </a:rPr>
                <a:t>300</a:t>
              </a:r>
            </a:p>
            <a:p>
              <a:pPr algn="ctr"/>
              <a:r>
                <a:rPr lang="ru-RU" sz="1400" dirty="0">
                  <a:solidFill>
                    <a:srgbClr val="1084C1"/>
                  </a:solidFill>
                  <a:latin typeface="Century Gothic" panose="020B0502020202020204" pitchFamily="34" charset="0"/>
                </a:rPr>
                <a:t>кВт</a:t>
              </a:r>
            </a:p>
          </p:txBody>
        </p:sp>
        <p:graphicFrame>
          <p:nvGraphicFramePr>
            <p:cNvPr id="146" name="Диаграмма 145">
              <a:extLst>
                <a:ext uri="{FF2B5EF4-FFF2-40B4-BE49-F238E27FC236}">
                  <a16:creationId xmlns:a16="http://schemas.microsoft.com/office/drawing/2014/main" id="{9D5BB389-A21B-4396-ABE3-2698405FE41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80197565"/>
                </p:ext>
              </p:extLst>
            </p:nvPr>
          </p:nvGraphicFramePr>
          <p:xfrm>
            <a:off x="3216451" y="4801972"/>
            <a:ext cx="1386676" cy="13737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2"/>
            </a:graphicData>
          </a:graphic>
        </p:graphicFrame>
        <p:sp>
          <p:nvSpPr>
            <p:cNvPr id="147" name="Freeform 14">
              <a:extLst>
                <a:ext uri="{FF2B5EF4-FFF2-40B4-BE49-F238E27FC236}">
                  <a16:creationId xmlns:a16="http://schemas.microsoft.com/office/drawing/2014/main" id="{70C623AC-D0F8-43CA-86F5-917EB42AD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1618" y="4742883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7DC7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8" name="Freeform 14">
              <a:extLst>
                <a:ext uri="{FF2B5EF4-FFF2-40B4-BE49-F238E27FC236}">
                  <a16:creationId xmlns:a16="http://schemas.microsoft.com/office/drawing/2014/main" id="{91B65BA7-7BD0-4588-A5F0-5B009493DD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5867" y="4742883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007AD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49" name="Freeform 14">
              <a:extLst>
                <a:ext uri="{FF2B5EF4-FFF2-40B4-BE49-F238E27FC236}">
                  <a16:creationId xmlns:a16="http://schemas.microsoft.com/office/drawing/2014/main" id="{EF2A46F2-6CB0-4992-91C9-09FB6D7391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01618" y="6053043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rgbClr val="2A9EF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0" name="Freeform 14">
              <a:extLst>
                <a:ext uri="{FF2B5EF4-FFF2-40B4-BE49-F238E27FC236}">
                  <a16:creationId xmlns:a16="http://schemas.microsoft.com/office/drawing/2014/main" id="{0E831396-0492-4B3D-927E-AFC92E038D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5867" y="6053043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1" name="Freeform 14">
              <a:extLst>
                <a:ext uri="{FF2B5EF4-FFF2-40B4-BE49-F238E27FC236}">
                  <a16:creationId xmlns:a16="http://schemas.microsoft.com/office/drawing/2014/main" id="{EDCAEFBE-8EE7-4CED-BA1D-AEB7FFF55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3126" y="5394416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2" name="Freeform 14">
              <a:extLst>
                <a:ext uri="{FF2B5EF4-FFF2-40B4-BE49-F238E27FC236}">
                  <a16:creationId xmlns:a16="http://schemas.microsoft.com/office/drawing/2014/main" id="{21B72B84-FC77-4D9B-9745-BB33D019BE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4354" y="5394416"/>
              <a:ext cx="189608" cy="188909"/>
            </a:xfrm>
            <a:custGeom>
              <a:avLst/>
              <a:gdLst>
                <a:gd name="T0" fmla="*/ 260 w 919"/>
                <a:gd name="T1" fmla="*/ 818 h 923"/>
                <a:gd name="T2" fmla="*/ 197 w 919"/>
                <a:gd name="T3" fmla="*/ 919 h 923"/>
                <a:gd name="T4" fmla="*/ 110 w 919"/>
                <a:gd name="T5" fmla="*/ 823 h 923"/>
                <a:gd name="T6" fmla="*/ 73 w 919"/>
                <a:gd name="T7" fmla="*/ 759 h 923"/>
                <a:gd name="T8" fmla="*/ 73 w 919"/>
                <a:gd name="T9" fmla="*/ 384 h 923"/>
                <a:gd name="T10" fmla="*/ 0 w 919"/>
                <a:gd name="T11" fmla="*/ 329 h 923"/>
                <a:gd name="T12" fmla="*/ 59 w 919"/>
                <a:gd name="T13" fmla="*/ 219 h 923"/>
                <a:gd name="T14" fmla="*/ 73 w 919"/>
                <a:gd name="T15" fmla="*/ 142 h 923"/>
                <a:gd name="T16" fmla="*/ 137 w 919"/>
                <a:gd name="T17" fmla="*/ 41 h 923"/>
                <a:gd name="T18" fmla="*/ 503 w 919"/>
                <a:gd name="T19" fmla="*/ 0 h 923"/>
                <a:gd name="T20" fmla="*/ 846 w 919"/>
                <a:gd name="T21" fmla="*/ 114 h 923"/>
                <a:gd name="T22" fmla="*/ 846 w 919"/>
                <a:gd name="T23" fmla="*/ 219 h 923"/>
                <a:gd name="T24" fmla="*/ 919 w 919"/>
                <a:gd name="T25" fmla="*/ 274 h 923"/>
                <a:gd name="T26" fmla="*/ 864 w 919"/>
                <a:gd name="T27" fmla="*/ 384 h 923"/>
                <a:gd name="T28" fmla="*/ 846 w 919"/>
                <a:gd name="T29" fmla="*/ 398 h 923"/>
                <a:gd name="T30" fmla="*/ 814 w 919"/>
                <a:gd name="T31" fmla="*/ 814 h 923"/>
                <a:gd name="T32" fmla="*/ 809 w 919"/>
                <a:gd name="T33" fmla="*/ 859 h 923"/>
                <a:gd name="T34" fmla="*/ 663 w 919"/>
                <a:gd name="T35" fmla="*/ 846 h 923"/>
                <a:gd name="T36" fmla="*/ 462 w 919"/>
                <a:gd name="T37" fmla="*/ 219 h 923"/>
                <a:gd name="T38" fmla="*/ 146 w 919"/>
                <a:gd name="T39" fmla="*/ 242 h 923"/>
                <a:gd name="T40" fmla="*/ 174 w 919"/>
                <a:gd name="T41" fmla="*/ 548 h 923"/>
                <a:gd name="T42" fmla="*/ 772 w 919"/>
                <a:gd name="T43" fmla="*/ 526 h 923"/>
                <a:gd name="T44" fmla="*/ 750 w 919"/>
                <a:gd name="T45" fmla="*/ 219 h 923"/>
                <a:gd name="T46" fmla="*/ 462 w 919"/>
                <a:gd name="T47" fmla="*/ 146 h 923"/>
                <a:gd name="T48" fmla="*/ 644 w 919"/>
                <a:gd name="T49" fmla="*/ 123 h 923"/>
                <a:gd name="T50" fmla="*/ 626 w 919"/>
                <a:gd name="T51" fmla="*/ 73 h 923"/>
                <a:gd name="T52" fmla="*/ 279 w 919"/>
                <a:gd name="T53" fmla="*/ 96 h 923"/>
                <a:gd name="T54" fmla="*/ 302 w 919"/>
                <a:gd name="T55" fmla="*/ 146 h 923"/>
                <a:gd name="T56" fmla="*/ 242 w 919"/>
                <a:gd name="T57" fmla="*/ 699 h 923"/>
                <a:gd name="T58" fmla="*/ 146 w 919"/>
                <a:gd name="T59" fmla="*/ 699 h 923"/>
                <a:gd name="T60" fmla="*/ 242 w 919"/>
                <a:gd name="T61" fmla="*/ 699 h 923"/>
                <a:gd name="T62" fmla="*/ 727 w 919"/>
                <a:gd name="T63" fmla="*/ 653 h 923"/>
                <a:gd name="T64" fmla="*/ 727 w 919"/>
                <a:gd name="T65" fmla="*/ 745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19" h="923">
                  <a:moveTo>
                    <a:pt x="663" y="818"/>
                  </a:moveTo>
                  <a:cubicBezTo>
                    <a:pt x="526" y="818"/>
                    <a:pt x="393" y="818"/>
                    <a:pt x="260" y="818"/>
                  </a:cubicBezTo>
                  <a:cubicBezTo>
                    <a:pt x="260" y="827"/>
                    <a:pt x="260" y="836"/>
                    <a:pt x="260" y="846"/>
                  </a:cubicBezTo>
                  <a:cubicBezTo>
                    <a:pt x="256" y="882"/>
                    <a:pt x="233" y="909"/>
                    <a:pt x="197" y="919"/>
                  </a:cubicBezTo>
                  <a:cubicBezTo>
                    <a:pt x="160" y="923"/>
                    <a:pt x="123" y="900"/>
                    <a:pt x="114" y="864"/>
                  </a:cubicBezTo>
                  <a:cubicBezTo>
                    <a:pt x="110" y="850"/>
                    <a:pt x="114" y="836"/>
                    <a:pt x="110" y="823"/>
                  </a:cubicBezTo>
                  <a:cubicBezTo>
                    <a:pt x="110" y="818"/>
                    <a:pt x="110" y="814"/>
                    <a:pt x="105" y="809"/>
                  </a:cubicBezTo>
                  <a:cubicBezTo>
                    <a:pt x="82" y="800"/>
                    <a:pt x="73" y="782"/>
                    <a:pt x="73" y="759"/>
                  </a:cubicBezTo>
                  <a:cubicBezTo>
                    <a:pt x="73" y="640"/>
                    <a:pt x="73" y="516"/>
                    <a:pt x="73" y="398"/>
                  </a:cubicBezTo>
                  <a:cubicBezTo>
                    <a:pt x="73" y="393"/>
                    <a:pt x="73" y="388"/>
                    <a:pt x="73" y="384"/>
                  </a:cubicBezTo>
                  <a:cubicBezTo>
                    <a:pt x="69" y="384"/>
                    <a:pt x="64" y="384"/>
                    <a:pt x="59" y="384"/>
                  </a:cubicBezTo>
                  <a:cubicBezTo>
                    <a:pt x="27" y="384"/>
                    <a:pt x="0" y="361"/>
                    <a:pt x="0" y="329"/>
                  </a:cubicBezTo>
                  <a:cubicBezTo>
                    <a:pt x="0" y="311"/>
                    <a:pt x="0" y="292"/>
                    <a:pt x="0" y="274"/>
                  </a:cubicBezTo>
                  <a:cubicBezTo>
                    <a:pt x="0" y="242"/>
                    <a:pt x="27" y="219"/>
                    <a:pt x="59" y="219"/>
                  </a:cubicBezTo>
                  <a:cubicBezTo>
                    <a:pt x="64" y="219"/>
                    <a:pt x="69" y="219"/>
                    <a:pt x="73" y="219"/>
                  </a:cubicBezTo>
                  <a:cubicBezTo>
                    <a:pt x="73" y="192"/>
                    <a:pt x="73" y="169"/>
                    <a:pt x="73" y="142"/>
                  </a:cubicBezTo>
                  <a:cubicBezTo>
                    <a:pt x="73" y="132"/>
                    <a:pt x="73" y="123"/>
                    <a:pt x="78" y="114"/>
                  </a:cubicBezTo>
                  <a:cubicBezTo>
                    <a:pt x="87" y="82"/>
                    <a:pt x="105" y="55"/>
                    <a:pt x="137" y="41"/>
                  </a:cubicBezTo>
                  <a:cubicBezTo>
                    <a:pt x="183" y="27"/>
                    <a:pt x="233" y="18"/>
                    <a:pt x="283" y="9"/>
                  </a:cubicBezTo>
                  <a:cubicBezTo>
                    <a:pt x="356" y="0"/>
                    <a:pt x="430" y="0"/>
                    <a:pt x="503" y="0"/>
                  </a:cubicBezTo>
                  <a:cubicBezTo>
                    <a:pt x="594" y="4"/>
                    <a:pt x="681" y="9"/>
                    <a:pt x="772" y="36"/>
                  </a:cubicBezTo>
                  <a:cubicBezTo>
                    <a:pt x="809" y="50"/>
                    <a:pt x="836" y="73"/>
                    <a:pt x="846" y="114"/>
                  </a:cubicBezTo>
                  <a:cubicBezTo>
                    <a:pt x="846" y="119"/>
                    <a:pt x="846" y="128"/>
                    <a:pt x="846" y="132"/>
                  </a:cubicBezTo>
                  <a:cubicBezTo>
                    <a:pt x="846" y="160"/>
                    <a:pt x="846" y="187"/>
                    <a:pt x="846" y="219"/>
                  </a:cubicBezTo>
                  <a:cubicBezTo>
                    <a:pt x="850" y="219"/>
                    <a:pt x="859" y="219"/>
                    <a:pt x="864" y="219"/>
                  </a:cubicBezTo>
                  <a:cubicBezTo>
                    <a:pt x="896" y="219"/>
                    <a:pt x="919" y="242"/>
                    <a:pt x="919" y="274"/>
                  </a:cubicBezTo>
                  <a:cubicBezTo>
                    <a:pt x="919" y="292"/>
                    <a:pt x="919" y="311"/>
                    <a:pt x="919" y="329"/>
                  </a:cubicBezTo>
                  <a:cubicBezTo>
                    <a:pt x="919" y="361"/>
                    <a:pt x="896" y="384"/>
                    <a:pt x="864" y="384"/>
                  </a:cubicBezTo>
                  <a:cubicBezTo>
                    <a:pt x="859" y="384"/>
                    <a:pt x="855" y="384"/>
                    <a:pt x="846" y="384"/>
                  </a:cubicBezTo>
                  <a:cubicBezTo>
                    <a:pt x="846" y="388"/>
                    <a:pt x="846" y="393"/>
                    <a:pt x="846" y="398"/>
                  </a:cubicBezTo>
                  <a:cubicBezTo>
                    <a:pt x="846" y="516"/>
                    <a:pt x="846" y="635"/>
                    <a:pt x="846" y="759"/>
                  </a:cubicBezTo>
                  <a:cubicBezTo>
                    <a:pt x="846" y="782"/>
                    <a:pt x="836" y="800"/>
                    <a:pt x="814" y="814"/>
                  </a:cubicBezTo>
                  <a:cubicBezTo>
                    <a:pt x="814" y="814"/>
                    <a:pt x="809" y="818"/>
                    <a:pt x="809" y="823"/>
                  </a:cubicBezTo>
                  <a:cubicBezTo>
                    <a:pt x="809" y="832"/>
                    <a:pt x="809" y="846"/>
                    <a:pt x="809" y="859"/>
                  </a:cubicBezTo>
                  <a:cubicBezTo>
                    <a:pt x="800" y="896"/>
                    <a:pt x="768" y="923"/>
                    <a:pt x="731" y="919"/>
                  </a:cubicBezTo>
                  <a:cubicBezTo>
                    <a:pt x="695" y="914"/>
                    <a:pt x="663" y="882"/>
                    <a:pt x="663" y="846"/>
                  </a:cubicBezTo>
                  <a:cubicBezTo>
                    <a:pt x="663" y="836"/>
                    <a:pt x="663" y="827"/>
                    <a:pt x="663" y="818"/>
                  </a:cubicBezTo>
                  <a:close/>
                  <a:moveTo>
                    <a:pt x="462" y="219"/>
                  </a:moveTo>
                  <a:cubicBezTo>
                    <a:pt x="366" y="219"/>
                    <a:pt x="270" y="219"/>
                    <a:pt x="174" y="219"/>
                  </a:cubicBezTo>
                  <a:cubicBezTo>
                    <a:pt x="155" y="219"/>
                    <a:pt x="146" y="228"/>
                    <a:pt x="146" y="242"/>
                  </a:cubicBezTo>
                  <a:cubicBezTo>
                    <a:pt x="146" y="338"/>
                    <a:pt x="146" y="434"/>
                    <a:pt x="146" y="526"/>
                  </a:cubicBezTo>
                  <a:cubicBezTo>
                    <a:pt x="146" y="544"/>
                    <a:pt x="155" y="548"/>
                    <a:pt x="174" y="548"/>
                  </a:cubicBezTo>
                  <a:cubicBezTo>
                    <a:pt x="366" y="548"/>
                    <a:pt x="558" y="548"/>
                    <a:pt x="750" y="548"/>
                  </a:cubicBezTo>
                  <a:cubicBezTo>
                    <a:pt x="768" y="548"/>
                    <a:pt x="772" y="544"/>
                    <a:pt x="772" y="526"/>
                  </a:cubicBezTo>
                  <a:cubicBezTo>
                    <a:pt x="772" y="434"/>
                    <a:pt x="772" y="338"/>
                    <a:pt x="772" y="242"/>
                  </a:cubicBezTo>
                  <a:cubicBezTo>
                    <a:pt x="772" y="224"/>
                    <a:pt x="768" y="219"/>
                    <a:pt x="750" y="219"/>
                  </a:cubicBezTo>
                  <a:cubicBezTo>
                    <a:pt x="654" y="219"/>
                    <a:pt x="558" y="219"/>
                    <a:pt x="462" y="219"/>
                  </a:cubicBezTo>
                  <a:close/>
                  <a:moveTo>
                    <a:pt x="462" y="146"/>
                  </a:moveTo>
                  <a:cubicBezTo>
                    <a:pt x="516" y="146"/>
                    <a:pt x="567" y="146"/>
                    <a:pt x="622" y="146"/>
                  </a:cubicBezTo>
                  <a:cubicBezTo>
                    <a:pt x="635" y="146"/>
                    <a:pt x="644" y="142"/>
                    <a:pt x="644" y="123"/>
                  </a:cubicBezTo>
                  <a:cubicBezTo>
                    <a:pt x="644" y="114"/>
                    <a:pt x="644" y="105"/>
                    <a:pt x="644" y="96"/>
                  </a:cubicBezTo>
                  <a:cubicBezTo>
                    <a:pt x="644" y="82"/>
                    <a:pt x="635" y="73"/>
                    <a:pt x="626" y="73"/>
                  </a:cubicBezTo>
                  <a:cubicBezTo>
                    <a:pt x="516" y="73"/>
                    <a:pt x="407" y="73"/>
                    <a:pt x="297" y="73"/>
                  </a:cubicBezTo>
                  <a:cubicBezTo>
                    <a:pt x="283" y="73"/>
                    <a:pt x="279" y="82"/>
                    <a:pt x="279" y="96"/>
                  </a:cubicBezTo>
                  <a:cubicBezTo>
                    <a:pt x="279" y="105"/>
                    <a:pt x="279" y="114"/>
                    <a:pt x="279" y="123"/>
                  </a:cubicBezTo>
                  <a:cubicBezTo>
                    <a:pt x="279" y="142"/>
                    <a:pt x="283" y="146"/>
                    <a:pt x="302" y="146"/>
                  </a:cubicBezTo>
                  <a:cubicBezTo>
                    <a:pt x="352" y="146"/>
                    <a:pt x="407" y="146"/>
                    <a:pt x="462" y="146"/>
                  </a:cubicBezTo>
                  <a:close/>
                  <a:moveTo>
                    <a:pt x="242" y="699"/>
                  </a:moveTo>
                  <a:cubicBezTo>
                    <a:pt x="242" y="672"/>
                    <a:pt x="219" y="653"/>
                    <a:pt x="192" y="653"/>
                  </a:cubicBezTo>
                  <a:cubicBezTo>
                    <a:pt x="169" y="653"/>
                    <a:pt x="151" y="672"/>
                    <a:pt x="146" y="699"/>
                  </a:cubicBezTo>
                  <a:cubicBezTo>
                    <a:pt x="146" y="722"/>
                    <a:pt x="169" y="745"/>
                    <a:pt x="192" y="745"/>
                  </a:cubicBezTo>
                  <a:cubicBezTo>
                    <a:pt x="219" y="745"/>
                    <a:pt x="242" y="722"/>
                    <a:pt x="242" y="699"/>
                  </a:cubicBezTo>
                  <a:close/>
                  <a:moveTo>
                    <a:pt x="772" y="699"/>
                  </a:moveTo>
                  <a:cubicBezTo>
                    <a:pt x="772" y="672"/>
                    <a:pt x="754" y="653"/>
                    <a:pt x="727" y="653"/>
                  </a:cubicBezTo>
                  <a:cubicBezTo>
                    <a:pt x="704" y="653"/>
                    <a:pt x="681" y="672"/>
                    <a:pt x="681" y="699"/>
                  </a:cubicBezTo>
                  <a:cubicBezTo>
                    <a:pt x="681" y="722"/>
                    <a:pt x="699" y="745"/>
                    <a:pt x="727" y="745"/>
                  </a:cubicBezTo>
                  <a:cubicBezTo>
                    <a:pt x="754" y="745"/>
                    <a:pt x="772" y="722"/>
                    <a:pt x="772" y="6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3" name="Прямоугольник 152">
              <a:extLst>
                <a:ext uri="{FF2B5EF4-FFF2-40B4-BE49-F238E27FC236}">
                  <a16:creationId xmlns:a16="http://schemas.microsoft.com/office/drawing/2014/main" id="{2615874D-EA01-471F-86E7-2118743215BF}"/>
                </a:ext>
              </a:extLst>
            </p:cNvPr>
            <p:cNvSpPr/>
            <p:nvPr/>
          </p:nvSpPr>
          <p:spPr>
            <a:xfrm>
              <a:off x="3645688" y="5395248"/>
              <a:ext cx="495713" cy="2210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>
                  <a:solidFill>
                    <a:srgbClr val="1084C1"/>
                  </a:solidFill>
                  <a:latin typeface="Century Gothic" panose="020B0502020202020204" pitchFamily="34" charset="0"/>
                </a:rPr>
                <a:t>300</a:t>
              </a:r>
            </a:p>
            <a:p>
              <a:pPr algn="ctr"/>
              <a:r>
                <a:rPr lang="ru-RU" sz="1400" dirty="0">
                  <a:solidFill>
                    <a:srgbClr val="1084C1"/>
                  </a:solidFill>
                  <a:latin typeface="Century Gothic" panose="020B0502020202020204" pitchFamily="34" charset="0"/>
                </a:rPr>
                <a:t>кВт</a:t>
              </a:r>
            </a:p>
          </p:txBody>
        </p:sp>
      </p:grpSp>
      <p:sp>
        <p:nvSpPr>
          <p:cNvPr id="155" name="Прямоугольник 154">
            <a:extLst>
              <a:ext uri="{FF2B5EF4-FFF2-40B4-BE49-F238E27FC236}">
                <a16:creationId xmlns:a16="http://schemas.microsoft.com/office/drawing/2014/main" id="{4DEB732C-B2C0-467C-BA75-316E9C67478F}"/>
              </a:ext>
            </a:extLst>
          </p:cNvPr>
          <p:cNvSpPr/>
          <p:nvPr/>
        </p:nvSpPr>
        <p:spPr>
          <a:xfrm>
            <a:off x="4931448" y="2975505"/>
            <a:ext cx="41018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Автоматический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режим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равномерного распределение мощности между терминалами по мере заполнения парковочных мест зарядной станции 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e-Park</a:t>
            </a:r>
            <a:r>
              <a:rPr lang="ru-RU" sz="1200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srgbClr val="1084C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Прямоугольник 155">
            <a:extLst>
              <a:ext uri="{FF2B5EF4-FFF2-40B4-BE49-F238E27FC236}">
                <a16:creationId xmlns:a16="http://schemas.microsoft.com/office/drawing/2014/main" id="{DE36008B-3ADC-4D36-BE37-7A86D8279C9F}"/>
              </a:ext>
            </a:extLst>
          </p:cNvPr>
          <p:cNvSpPr/>
          <p:nvPr/>
        </p:nvSpPr>
        <p:spPr>
          <a:xfrm>
            <a:off x="4931448" y="4957074"/>
            <a:ext cx="41018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Интеллектуальное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распределение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мощности между занятыми и свободными терминалами по заданному алгоритму, осуществление последовательного, параллельного или смешанного режимов заряда в зависимости от уровня заряда аккумуляторной батареи, времени отведенного на заряд, приоритета по зарядным терминалам или по </a:t>
            </a:r>
            <a:r>
              <a:rPr lang="en-US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ID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электробуса и т.д.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6BDB2CC-BCC0-49E0-B113-5D661D9F2EF2}"/>
              </a:ext>
            </a:extLst>
          </p:cNvPr>
          <p:cNvSpPr txBox="1"/>
          <p:nvPr/>
        </p:nvSpPr>
        <p:spPr>
          <a:xfrm>
            <a:off x="4795" y="6481166"/>
            <a:ext cx="756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9E3332C-DB25-46D4-B60F-421B867A57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605"/>
              </p:ext>
            </p:extLst>
          </p:nvPr>
        </p:nvGraphicFramePr>
        <p:xfrm>
          <a:off x="828000" y="4957074"/>
          <a:ext cx="3960024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012">
                  <a:extLst>
                    <a:ext uri="{9D8B030D-6E8A-4147-A177-3AD203B41FA5}">
                      <a16:colId xmlns:a16="http://schemas.microsoft.com/office/drawing/2014/main" val="3434280902"/>
                    </a:ext>
                  </a:extLst>
                </a:gridCol>
                <a:gridCol w="1980012">
                  <a:extLst>
                    <a:ext uri="{9D8B030D-6E8A-4147-A177-3AD203B41FA5}">
                      <a16:colId xmlns:a16="http://schemas.microsoft.com/office/drawing/2014/main" val="3604599533"/>
                    </a:ext>
                  </a:extLst>
                </a:gridCol>
              </a:tblGrid>
              <a:tr h="2294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084C1"/>
                          </a:solidFill>
                          <a:latin typeface="Century Gothic" panose="020B0502020202020204" pitchFamily="34" charset="0"/>
                        </a:rPr>
                        <a:t>Приоритетный заряд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084C1"/>
                          </a:solidFill>
                          <a:latin typeface="Century Gothic" panose="020B0502020202020204" pitchFamily="34" charset="0"/>
                        </a:rPr>
                        <a:t>Смешанный заряд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046916"/>
                  </a:ext>
                </a:extLst>
              </a:tr>
            </a:tbl>
          </a:graphicData>
        </a:graphic>
      </p:graphicFrame>
      <p:graphicFrame>
        <p:nvGraphicFramePr>
          <p:cNvPr id="50" name="Таблица 4">
            <a:extLst>
              <a:ext uri="{FF2B5EF4-FFF2-40B4-BE49-F238E27FC236}">
                <a16:creationId xmlns:a16="http://schemas.microsoft.com/office/drawing/2014/main" id="{29505F1B-3B10-418E-A7FA-1504615AD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284352"/>
              </p:ext>
            </p:extLst>
          </p:nvPr>
        </p:nvGraphicFramePr>
        <p:xfrm>
          <a:off x="828000" y="968168"/>
          <a:ext cx="3960024" cy="274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012">
                  <a:extLst>
                    <a:ext uri="{9D8B030D-6E8A-4147-A177-3AD203B41FA5}">
                      <a16:colId xmlns:a16="http://schemas.microsoft.com/office/drawing/2014/main" val="3434280902"/>
                    </a:ext>
                  </a:extLst>
                </a:gridCol>
                <a:gridCol w="1980012">
                  <a:extLst>
                    <a:ext uri="{9D8B030D-6E8A-4147-A177-3AD203B41FA5}">
                      <a16:colId xmlns:a16="http://schemas.microsoft.com/office/drawing/2014/main" val="3604599533"/>
                    </a:ext>
                  </a:extLst>
                </a:gridCol>
              </a:tblGrid>
              <a:tr h="2294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084C1"/>
                          </a:solidFill>
                          <a:latin typeface="Century Gothic" panose="020B0502020202020204" pitchFamily="34" charset="0"/>
                        </a:rPr>
                        <a:t>Дневной заряд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rgbClr val="1084C1"/>
                          </a:solidFill>
                          <a:latin typeface="Century Gothic" panose="020B0502020202020204" pitchFamily="34" charset="0"/>
                        </a:rPr>
                        <a:t>Ночной заряд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04691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EEDCEBA-9F6F-4F47-9A3C-CF3D08A5191F}"/>
              </a:ext>
            </a:extLst>
          </p:cNvPr>
          <p:cNvSpPr txBox="1"/>
          <p:nvPr/>
        </p:nvSpPr>
        <p:spPr>
          <a:xfrm>
            <a:off x="828000" y="2975505"/>
            <a:ext cx="39600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+mn-cs"/>
              </a:rPr>
              <a:t>Равномерно распределенный заряд</a:t>
            </a:r>
          </a:p>
        </p:txBody>
      </p:sp>
    </p:spTree>
    <p:extLst>
      <p:ext uri="{BB962C8B-B14F-4D97-AF65-F5344CB8AC3E}">
        <p14:creationId xmlns:p14="http://schemas.microsoft.com/office/powerpoint/2010/main" val="164264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3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Заголовок 3"/>
          <p:cNvSpPr>
            <a:spLocks noGrp="1"/>
          </p:cNvSpPr>
          <p:nvPr>
            <p:ph type="title"/>
          </p:nvPr>
        </p:nvSpPr>
        <p:spPr>
          <a:xfrm>
            <a:off x="828000" y="72000"/>
            <a:ext cx="8280000" cy="720000"/>
          </a:xfrm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Система паркового заряда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 e-Park</a:t>
            </a: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 позволяет уменьшить питающие мощности в 3 раза по сравнению с базовыми системами, обеспечивающими только медленный заряд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/>
          <a:srcRect l="9403" t="32809" r="7609" b="31256"/>
          <a:stretch/>
        </p:blipFill>
        <p:spPr>
          <a:xfrm>
            <a:off x="814864" y="974869"/>
            <a:ext cx="8280000" cy="2240856"/>
          </a:xfrm>
          <a:prstGeom prst="rect">
            <a:avLst/>
          </a:prstGeom>
          <a:ln w="12700"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BF9560-573A-4507-A0E9-EA17B95D6821}"/>
              </a:ext>
            </a:extLst>
          </p:cNvPr>
          <p:cNvSpPr/>
          <p:nvPr/>
        </p:nvSpPr>
        <p:spPr>
          <a:xfrm>
            <a:off x="810000" y="3220575"/>
            <a:ext cx="82979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Использование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Автоматического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или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Интеллектуального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распределения мощности между терминалами системы 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e-Park</a:t>
            </a:r>
            <a:r>
              <a:rPr lang="ru-RU" sz="1200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позволяет значительно снизить мощность, потребляемую парком на заряд электробусов.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E9B999F-7CED-4255-A23B-40672336F8BF}"/>
              </a:ext>
            </a:extLst>
          </p:cNvPr>
          <p:cNvSpPr/>
          <p:nvPr/>
        </p:nvSpPr>
        <p:spPr>
          <a:xfrm>
            <a:off x="814914" y="3938167"/>
            <a:ext cx="4067984" cy="2587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Вариант Базовый: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 </a:t>
            </a:r>
          </a:p>
          <a:p>
            <a:endParaRPr lang="ru-RU" sz="600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200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 зарядных станций медленного (ночного) заряда 50кВт потребуют мощности в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10 МВт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4-6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 зарядных станций ультрабыстрого (дневного) заряда потребуют мощности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1,2-1,8 МВт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Всего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 на систему заряда электробусного парка потребуется мощность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11-12 МВт</a:t>
            </a:r>
          </a:p>
          <a:p>
            <a:endParaRPr lang="ru-RU" sz="600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Как для нового строительства электробусного парка, так и для реконструкции троллейбусных парков  потребуются  значительные затраты для подвода необходимой мощности к системам паркового заряда.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E55C32F-741A-406E-AE5C-4E27E45D23CC}"/>
              </a:ext>
            </a:extLst>
          </p:cNvPr>
          <p:cNvSpPr/>
          <p:nvPr/>
        </p:nvSpPr>
        <p:spPr>
          <a:xfrm>
            <a:off x="4958961" y="3938167"/>
            <a:ext cx="4067984" cy="2731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Вариант Комбинированный: </a:t>
            </a:r>
          </a:p>
          <a:p>
            <a:endParaRPr lang="ru-RU" sz="600" b="1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34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 зарядные станции системы 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e-Park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комбинированного заряда в автоматическом и интеллектуальном режиме потребуют мощность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3,4 МВт</a:t>
            </a:r>
          </a:p>
          <a:p>
            <a:endParaRPr lang="ru-RU" sz="600" b="1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В случае нового строительства электробусных парков потребуются затраты для подвода всего 3,4МВт, а в случае с реконструкцией троллейбусных парков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можно полностью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 либо частично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обойтись имеющимися мощностями тяговых подстанций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 трамвая и троллейбуса. В частности это касается таких объектов, как 1-ый и 6-ой троллейбусные парки, филиал Центральный и т.д.</a:t>
            </a:r>
            <a:endParaRPr lang="ru-RU" sz="1200" b="1" dirty="0">
              <a:solidFill>
                <a:srgbClr val="1084C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C7C5DC-90CB-40BF-9B46-EADC85F5BE2D}"/>
              </a:ext>
            </a:extLst>
          </p:cNvPr>
          <p:cNvSpPr txBox="1"/>
          <p:nvPr/>
        </p:nvSpPr>
        <p:spPr>
          <a:xfrm>
            <a:off x="4795" y="6481166"/>
            <a:ext cx="756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13032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Овал 39"/>
          <p:cNvSpPr/>
          <p:nvPr/>
        </p:nvSpPr>
        <p:spPr>
          <a:xfrm>
            <a:off x="1714480" y="4786322"/>
            <a:ext cx="1808270" cy="1785950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6000" b="-16000"/>
            </a:stretch>
          </a:blipFill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Овал 45"/>
          <p:cNvSpPr/>
          <p:nvPr/>
        </p:nvSpPr>
        <p:spPr>
          <a:xfrm>
            <a:off x="1214414" y="3643314"/>
            <a:ext cx="1785950" cy="179568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3000" r="-33000"/>
            </a:stretch>
          </a:blipFill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Овал 44"/>
          <p:cNvSpPr/>
          <p:nvPr/>
        </p:nvSpPr>
        <p:spPr>
          <a:xfrm>
            <a:off x="1714480" y="2643182"/>
            <a:ext cx="1790816" cy="1798227"/>
          </a:xfrm>
          <a:prstGeom prst="ellipse">
            <a:avLst/>
          </a:prstGeom>
          <a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 w="38100">
            <a:solidFill>
              <a:schemeClr val="accent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1" name="think-cell Slide" r:id="rId7" imgW="360" imgH="360" progId="">
                  <p:embed/>
                </p:oleObj>
              </mc:Choice>
              <mc:Fallback>
                <p:oleObj name="think-cell Slide" r:id="rId7" imgW="360" imgH="360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8000" y="72000"/>
            <a:ext cx="8280000" cy="720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Интеллектуальное управление системы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 e-Park</a:t>
            </a: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  - подбор оптимальных режимов заряда для всего парка</a:t>
            </a:r>
            <a:endParaRPr kumimoji="0" lang="en-US" sz="1800" b="0" dirty="0">
              <a:solidFill>
                <a:srgbClr val="1084C1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grpSp>
        <p:nvGrpSpPr>
          <p:cNvPr id="129" name="Группа 128"/>
          <p:cNvGrpSpPr/>
          <p:nvPr/>
        </p:nvGrpSpPr>
        <p:grpSpPr>
          <a:xfrm>
            <a:off x="785786" y="928670"/>
            <a:ext cx="2269460" cy="2309420"/>
            <a:chOff x="885984" y="2059138"/>
            <a:chExt cx="2269460" cy="2309420"/>
          </a:xfrm>
        </p:grpSpPr>
        <p:cxnSp>
          <p:nvCxnSpPr>
            <p:cNvPr id="13" name="Gerade Verbindung 72"/>
            <p:cNvCxnSpPr/>
            <p:nvPr/>
          </p:nvCxnSpPr>
          <p:spPr>
            <a:xfrm>
              <a:off x="1171736" y="2202014"/>
              <a:ext cx="857256" cy="642942"/>
            </a:xfrm>
            <a:prstGeom prst="line">
              <a:avLst/>
            </a:prstGeom>
            <a:noFill/>
            <a:ln w="57150" cap="flat" cmpd="sng" algn="ctr">
              <a:solidFill>
                <a:srgbClr val="0062AC"/>
              </a:solidFill>
              <a:prstDash val="solid"/>
            </a:ln>
            <a:effectLst/>
          </p:spPr>
        </p:cxnSp>
        <p:cxnSp>
          <p:nvCxnSpPr>
            <p:cNvPr id="14" name="Gerade Verbindung 73"/>
            <p:cNvCxnSpPr>
              <a:stCxn id="25" idx="3"/>
              <a:endCxn id="34" idx="1"/>
            </p:cNvCxnSpPr>
            <p:nvPr/>
          </p:nvCxnSpPr>
          <p:spPr>
            <a:xfrm>
              <a:off x="1234715" y="3286835"/>
              <a:ext cx="275227" cy="1593"/>
            </a:xfrm>
            <a:prstGeom prst="line">
              <a:avLst/>
            </a:prstGeom>
            <a:noFill/>
            <a:ln w="57150" cap="flat" cmpd="sng" algn="ctr">
              <a:solidFill>
                <a:srgbClr val="6A78FE"/>
              </a:solidFill>
              <a:prstDash val="solid"/>
            </a:ln>
            <a:effectLst/>
          </p:spPr>
        </p:cxnSp>
        <p:cxnSp>
          <p:nvCxnSpPr>
            <p:cNvPr id="15" name="Gerade Verbindung 74"/>
            <p:cNvCxnSpPr>
              <a:endCxn id="38" idx="19"/>
            </p:cNvCxnSpPr>
            <p:nvPr/>
          </p:nvCxnSpPr>
          <p:spPr>
            <a:xfrm flipV="1">
              <a:off x="1204445" y="3807960"/>
              <a:ext cx="498250" cy="251443"/>
            </a:xfrm>
            <a:prstGeom prst="line">
              <a:avLst/>
            </a:prstGeom>
            <a:noFill/>
            <a:ln w="57150" cap="flat" cmpd="sng" algn="ctr">
              <a:solidFill>
                <a:srgbClr val="7DC7FF"/>
              </a:solidFill>
              <a:prstDash val="solid"/>
            </a:ln>
            <a:effectLst/>
          </p:spPr>
        </p:cxnSp>
        <p:sp>
          <p:nvSpPr>
            <p:cNvPr id="16" name="Ellipse 75"/>
            <p:cNvSpPr/>
            <p:nvPr/>
          </p:nvSpPr>
          <p:spPr bwMode="auto">
            <a:xfrm>
              <a:off x="1374442" y="2587556"/>
              <a:ext cx="1781002" cy="1781002"/>
            </a:xfrm>
            <a:prstGeom prst="ellipse">
              <a:avLst/>
            </a:prstGeom>
            <a:solidFill>
              <a:srgbClr val="1084C1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0" name="Ellipse 79"/>
            <p:cNvSpPr/>
            <p:nvPr/>
          </p:nvSpPr>
          <p:spPr bwMode="auto">
            <a:xfrm>
              <a:off x="1028860" y="2059138"/>
              <a:ext cx="541732" cy="541732"/>
            </a:xfrm>
            <a:prstGeom prst="ellipse">
              <a:avLst/>
            </a:prstGeom>
            <a:solidFill>
              <a:srgbClr val="0062AC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1" name="Ellipse 80"/>
            <p:cNvSpPr/>
            <p:nvPr/>
          </p:nvSpPr>
          <p:spPr bwMode="auto">
            <a:xfrm>
              <a:off x="885984" y="3089105"/>
              <a:ext cx="398793" cy="398793"/>
            </a:xfrm>
            <a:prstGeom prst="ellipse">
              <a:avLst/>
            </a:prstGeom>
            <a:solidFill>
              <a:srgbClr val="6A78FE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2" name="Ellipse 81"/>
            <p:cNvSpPr/>
            <p:nvPr/>
          </p:nvSpPr>
          <p:spPr bwMode="auto">
            <a:xfrm>
              <a:off x="1028860" y="3916526"/>
              <a:ext cx="332974" cy="332974"/>
            </a:xfrm>
            <a:prstGeom prst="ellipse">
              <a:avLst/>
            </a:prstGeom>
            <a:solidFill>
              <a:srgbClr val="7DC7FF"/>
            </a:solidFill>
            <a:ln w="12700">
              <a:noFill/>
              <a:round/>
              <a:headEnd/>
              <a:tailEnd/>
            </a:ln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24" name="Textfeld 66"/>
            <p:cNvSpPr txBox="1"/>
            <p:nvPr/>
          </p:nvSpPr>
          <p:spPr bwMode="gray">
            <a:xfrm>
              <a:off x="1144641" y="2216577"/>
              <a:ext cx="323808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>
              <a:defPPr>
                <a:defRPr lang="de-DE"/>
              </a:defPPr>
              <a:lvl1pPr lvl="0" algn="ctr">
                <a:spcAft>
                  <a:spcPts val="600"/>
                </a:spcAft>
                <a:defRPr sz="1200">
                  <a:solidFill>
                    <a:prstClr val="black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>
                  <a:solidFill>
                    <a:srgbClr val="FFFFFF"/>
                  </a:solidFill>
                  <a:latin typeface="Arial"/>
                  <a:cs typeface="+mn-cs"/>
                </a:rPr>
                <a:t>52</a:t>
              </a:r>
              <a:r>
                <a:rPr lang="de-DE" sz="1050" dirty="0">
                  <a:solidFill>
                    <a:srgbClr val="FFFFFF"/>
                  </a:solidFill>
                  <a:latin typeface="Arial"/>
                  <a:cs typeface="+mn-cs"/>
                </a:rPr>
                <a:t>%</a:t>
              </a:r>
              <a:endParaRPr lang="de-DE" sz="140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25" name="Textfeld 67"/>
            <p:cNvSpPr txBox="1"/>
            <p:nvPr/>
          </p:nvSpPr>
          <p:spPr bwMode="gray">
            <a:xfrm>
              <a:off x="944572" y="3179113"/>
              <a:ext cx="290143" cy="215444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>
              <a:defPPr>
                <a:defRPr lang="de-DE"/>
              </a:defPPr>
              <a:lvl1pPr lvl="0" algn="ctr">
                <a:spcAft>
                  <a:spcPts val="600"/>
                </a:spcAft>
                <a:defRPr sz="1200">
                  <a:solidFill>
                    <a:prstClr val="black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400" dirty="0">
                  <a:solidFill>
                    <a:srgbClr val="FFFFFF"/>
                  </a:solidFill>
                  <a:latin typeface="Arial"/>
                  <a:cs typeface="+mn-cs"/>
                </a:rPr>
                <a:t>28</a:t>
              </a:r>
              <a:r>
                <a:rPr lang="de-DE" sz="800" dirty="0">
                  <a:solidFill>
                    <a:srgbClr val="FFFFFF"/>
                  </a:solidFill>
                  <a:latin typeface="Arial"/>
                  <a:cs typeface="+mn-cs"/>
                </a:rPr>
                <a:t>%</a:t>
              </a:r>
            </a:p>
          </p:txBody>
        </p:sp>
        <p:sp>
          <p:nvSpPr>
            <p:cNvPr id="26" name="Textfeld 68"/>
            <p:cNvSpPr txBox="1"/>
            <p:nvPr/>
          </p:nvSpPr>
          <p:spPr bwMode="gray">
            <a:xfrm>
              <a:off x="1091433" y="4002648"/>
              <a:ext cx="226024" cy="169277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>
              <a:defPPr>
                <a:defRPr lang="de-DE"/>
              </a:defPPr>
              <a:lvl1pPr lvl="0" algn="ctr">
                <a:spcAft>
                  <a:spcPts val="600"/>
                </a:spcAft>
                <a:defRPr sz="1200">
                  <a:solidFill>
                    <a:prstClr val="black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de-DE" sz="1100" dirty="0">
                  <a:solidFill>
                    <a:schemeClr val="bg1"/>
                  </a:solidFill>
                  <a:latin typeface="Arial"/>
                  <a:cs typeface="+mn-cs"/>
                </a:rPr>
                <a:t>20</a:t>
              </a:r>
              <a:r>
                <a:rPr lang="de-DE" sz="600" dirty="0">
                  <a:solidFill>
                    <a:schemeClr val="bg1"/>
                  </a:solidFill>
                  <a:latin typeface="Arial"/>
                  <a:cs typeface="+mn-cs"/>
                </a:rPr>
                <a:t>%</a:t>
              </a:r>
              <a:endParaRPr lang="de-DE" sz="1100" dirty="0">
                <a:solidFill>
                  <a:schemeClr val="bg1"/>
                </a:solidFill>
                <a:latin typeface="Arial"/>
                <a:cs typeface="+mn-cs"/>
              </a:endParaRPr>
            </a:p>
          </p:txBody>
        </p:sp>
        <p:grpSp>
          <p:nvGrpSpPr>
            <p:cNvPr id="27" name="Gruppieren 69"/>
            <p:cNvGrpSpPr/>
            <p:nvPr/>
          </p:nvGrpSpPr>
          <p:grpSpPr>
            <a:xfrm>
              <a:off x="1925247" y="3156709"/>
              <a:ext cx="1033708" cy="635001"/>
              <a:chOff x="-2055535" y="4407348"/>
              <a:chExt cx="2149423" cy="1320379"/>
            </a:xfrm>
            <a:effectLst/>
          </p:grpSpPr>
          <p:sp>
            <p:nvSpPr>
              <p:cNvPr id="28" name="Freeform 4703"/>
              <p:cNvSpPr>
                <a:spLocks/>
              </p:cNvSpPr>
              <p:nvPr/>
            </p:nvSpPr>
            <p:spPr bwMode="auto">
              <a:xfrm>
                <a:off x="-2055535" y="4407348"/>
                <a:ext cx="2149423" cy="1320379"/>
              </a:xfrm>
              <a:custGeom>
                <a:avLst/>
                <a:gdLst>
                  <a:gd name="T0" fmla="*/ 534 w 1374"/>
                  <a:gd name="T1" fmla="*/ 0 h 844"/>
                  <a:gd name="T2" fmla="*/ 223 w 1374"/>
                  <a:gd name="T3" fmla="*/ 179 h 844"/>
                  <a:gd name="T4" fmla="*/ 216 w 1374"/>
                  <a:gd name="T5" fmla="*/ 179 h 844"/>
                  <a:gd name="T6" fmla="*/ 0 w 1374"/>
                  <a:gd name="T7" fmla="*/ 395 h 844"/>
                  <a:gd name="T8" fmla="*/ 216 w 1374"/>
                  <a:gd name="T9" fmla="*/ 611 h 844"/>
                  <a:gd name="T10" fmla="*/ 255 w 1374"/>
                  <a:gd name="T11" fmla="*/ 607 h 844"/>
                  <a:gd name="T12" fmla="*/ 610 w 1374"/>
                  <a:gd name="T13" fmla="*/ 844 h 844"/>
                  <a:gd name="T14" fmla="*/ 924 w 1374"/>
                  <a:gd name="T15" fmla="*/ 681 h 844"/>
                  <a:gd name="T16" fmla="*/ 1058 w 1374"/>
                  <a:gd name="T17" fmla="*/ 733 h 844"/>
                  <a:gd name="T18" fmla="*/ 1254 w 1374"/>
                  <a:gd name="T19" fmla="*/ 537 h 844"/>
                  <a:gd name="T20" fmla="*/ 1254 w 1374"/>
                  <a:gd name="T21" fmla="*/ 528 h 844"/>
                  <a:gd name="T22" fmla="*/ 1374 w 1374"/>
                  <a:gd name="T23" fmla="*/ 364 h 844"/>
                  <a:gd name="T24" fmla="*/ 1202 w 1374"/>
                  <a:gd name="T25" fmla="*/ 192 h 844"/>
                  <a:gd name="T26" fmla="*/ 1136 w 1374"/>
                  <a:gd name="T27" fmla="*/ 205 h 844"/>
                  <a:gd name="T28" fmla="*/ 923 w 1374"/>
                  <a:gd name="T29" fmla="*/ 61 h 844"/>
                  <a:gd name="T30" fmla="*/ 788 w 1374"/>
                  <a:gd name="T31" fmla="*/ 105 h 844"/>
                  <a:gd name="T32" fmla="*/ 534 w 1374"/>
                  <a:gd name="T33" fmla="*/ 0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4" h="844">
                    <a:moveTo>
                      <a:pt x="534" y="0"/>
                    </a:moveTo>
                    <a:cubicBezTo>
                      <a:pt x="401" y="0"/>
                      <a:pt x="285" y="72"/>
                      <a:pt x="223" y="179"/>
                    </a:cubicBezTo>
                    <a:cubicBezTo>
                      <a:pt x="221" y="179"/>
                      <a:pt x="218" y="179"/>
                      <a:pt x="216" y="179"/>
                    </a:cubicBezTo>
                    <a:cubicBezTo>
                      <a:pt x="97" y="179"/>
                      <a:pt x="0" y="275"/>
                      <a:pt x="0" y="395"/>
                    </a:cubicBezTo>
                    <a:cubicBezTo>
                      <a:pt x="0" y="514"/>
                      <a:pt x="97" y="611"/>
                      <a:pt x="216" y="611"/>
                    </a:cubicBezTo>
                    <a:cubicBezTo>
                      <a:pt x="230" y="611"/>
                      <a:pt x="242" y="609"/>
                      <a:pt x="255" y="607"/>
                    </a:cubicBezTo>
                    <a:cubicBezTo>
                      <a:pt x="313" y="746"/>
                      <a:pt x="450" y="844"/>
                      <a:pt x="610" y="844"/>
                    </a:cubicBezTo>
                    <a:cubicBezTo>
                      <a:pt x="740" y="844"/>
                      <a:pt x="855" y="779"/>
                      <a:pt x="924" y="681"/>
                    </a:cubicBezTo>
                    <a:cubicBezTo>
                      <a:pt x="959" y="713"/>
                      <a:pt x="1006" y="733"/>
                      <a:pt x="1058" y="733"/>
                    </a:cubicBezTo>
                    <a:cubicBezTo>
                      <a:pt x="1166" y="733"/>
                      <a:pt x="1254" y="646"/>
                      <a:pt x="1254" y="537"/>
                    </a:cubicBezTo>
                    <a:cubicBezTo>
                      <a:pt x="1254" y="534"/>
                      <a:pt x="1254" y="531"/>
                      <a:pt x="1254" y="528"/>
                    </a:cubicBezTo>
                    <a:cubicBezTo>
                      <a:pt x="1323" y="506"/>
                      <a:pt x="1374" y="441"/>
                      <a:pt x="1374" y="364"/>
                    </a:cubicBezTo>
                    <a:cubicBezTo>
                      <a:pt x="1374" y="269"/>
                      <a:pt x="1297" y="192"/>
                      <a:pt x="1202" y="192"/>
                    </a:cubicBezTo>
                    <a:cubicBezTo>
                      <a:pt x="1178" y="192"/>
                      <a:pt x="1156" y="197"/>
                      <a:pt x="1136" y="205"/>
                    </a:cubicBezTo>
                    <a:cubicBezTo>
                      <a:pt x="1102" y="121"/>
                      <a:pt x="1019" y="61"/>
                      <a:pt x="923" y="61"/>
                    </a:cubicBezTo>
                    <a:cubicBezTo>
                      <a:pt x="873" y="61"/>
                      <a:pt x="826" y="78"/>
                      <a:pt x="788" y="105"/>
                    </a:cubicBezTo>
                    <a:cubicBezTo>
                      <a:pt x="723" y="40"/>
                      <a:pt x="633" y="0"/>
                      <a:pt x="534" y="0"/>
                    </a:cubicBezTo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29" name="Rechteck 71"/>
              <p:cNvSpPr/>
              <p:nvPr/>
            </p:nvSpPr>
            <p:spPr bwMode="gray">
              <a:xfrm>
                <a:off x="-1893611" y="4824246"/>
                <a:ext cx="1667897" cy="383982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b="1" kern="0" dirty="0">
                    <a:solidFill>
                      <a:srgbClr val="1084C1"/>
                    </a:solidFill>
                    <a:latin typeface="Century Gothic" panose="020B0502020202020204" pitchFamily="34" charset="0"/>
                    <a:cs typeface="+mn-cs"/>
                  </a:rPr>
                  <a:t>Cloud</a:t>
                </a:r>
                <a:endParaRPr kumimoji="0" lang="de-DE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1084C1"/>
                  </a:solidFill>
                  <a:effectLst/>
                  <a:uLnTx/>
                  <a:uFillTx/>
                  <a:latin typeface="Century Gothic" panose="020B0502020202020204" pitchFamily="34" charset="0"/>
                  <a:cs typeface="+mn-cs"/>
                </a:endParaRPr>
              </a:p>
            </p:txBody>
          </p:sp>
        </p:grpSp>
        <p:grpSp>
          <p:nvGrpSpPr>
            <p:cNvPr id="30" name="Group 13"/>
            <p:cNvGrpSpPr>
              <a:grpSpLocks noChangeAspect="1"/>
            </p:cNvGrpSpPr>
            <p:nvPr/>
          </p:nvGrpSpPr>
          <p:grpSpPr bwMode="auto">
            <a:xfrm>
              <a:off x="2069176" y="2690051"/>
              <a:ext cx="325965" cy="326616"/>
              <a:chOff x="634" y="981"/>
              <a:chExt cx="1001" cy="1003"/>
            </a:xfrm>
          </p:grpSpPr>
          <p:sp>
            <p:nvSpPr>
              <p:cNvPr id="31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634" y="981"/>
                <a:ext cx="1001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2" name="Freeform 14"/>
              <p:cNvSpPr>
                <a:spLocks noEditPoints="1"/>
              </p:cNvSpPr>
              <p:nvPr/>
            </p:nvSpPr>
            <p:spPr bwMode="auto">
              <a:xfrm>
                <a:off x="635" y="981"/>
                <a:ext cx="999" cy="1003"/>
              </a:xfrm>
              <a:custGeom>
                <a:avLst/>
                <a:gdLst>
                  <a:gd name="T0" fmla="*/ 260 w 919"/>
                  <a:gd name="T1" fmla="*/ 818 h 923"/>
                  <a:gd name="T2" fmla="*/ 197 w 919"/>
                  <a:gd name="T3" fmla="*/ 919 h 923"/>
                  <a:gd name="T4" fmla="*/ 110 w 919"/>
                  <a:gd name="T5" fmla="*/ 823 h 923"/>
                  <a:gd name="T6" fmla="*/ 73 w 919"/>
                  <a:gd name="T7" fmla="*/ 759 h 923"/>
                  <a:gd name="T8" fmla="*/ 73 w 919"/>
                  <a:gd name="T9" fmla="*/ 384 h 923"/>
                  <a:gd name="T10" fmla="*/ 0 w 919"/>
                  <a:gd name="T11" fmla="*/ 329 h 923"/>
                  <a:gd name="T12" fmla="*/ 59 w 919"/>
                  <a:gd name="T13" fmla="*/ 219 h 923"/>
                  <a:gd name="T14" fmla="*/ 73 w 919"/>
                  <a:gd name="T15" fmla="*/ 142 h 923"/>
                  <a:gd name="T16" fmla="*/ 137 w 919"/>
                  <a:gd name="T17" fmla="*/ 41 h 923"/>
                  <a:gd name="T18" fmla="*/ 503 w 919"/>
                  <a:gd name="T19" fmla="*/ 0 h 923"/>
                  <a:gd name="T20" fmla="*/ 846 w 919"/>
                  <a:gd name="T21" fmla="*/ 114 h 923"/>
                  <a:gd name="T22" fmla="*/ 846 w 919"/>
                  <a:gd name="T23" fmla="*/ 219 h 923"/>
                  <a:gd name="T24" fmla="*/ 919 w 919"/>
                  <a:gd name="T25" fmla="*/ 274 h 923"/>
                  <a:gd name="T26" fmla="*/ 864 w 919"/>
                  <a:gd name="T27" fmla="*/ 384 h 923"/>
                  <a:gd name="T28" fmla="*/ 846 w 919"/>
                  <a:gd name="T29" fmla="*/ 398 h 923"/>
                  <a:gd name="T30" fmla="*/ 814 w 919"/>
                  <a:gd name="T31" fmla="*/ 814 h 923"/>
                  <a:gd name="T32" fmla="*/ 809 w 919"/>
                  <a:gd name="T33" fmla="*/ 859 h 923"/>
                  <a:gd name="T34" fmla="*/ 663 w 919"/>
                  <a:gd name="T35" fmla="*/ 846 h 923"/>
                  <a:gd name="T36" fmla="*/ 462 w 919"/>
                  <a:gd name="T37" fmla="*/ 219 h 923"/>
                  <a:gd name="T38" fmla="*/ 146 w 919"/>
                  <a:gd name="T39" fmla="*/ 242 h 923"/>
                  <a:gd name="T40" fmla="*/ 174 w 919"/>
                  <a:gd name="T41" fmla="*/ 548 h 923"/>
                  <a:gd name="T42" fmla="*/ 772 w 919"/>
                  <a:gd name="T43" fmla="*/ 526 h 923"/>
                  <a:gd name="T44" fmla="*/ 750 w 919"/>
                  <a:gd name="T45" fmla="*/ 219 h 923"/>
                  <a:gd name="T46" fmla="*/ 462 w 919"/>
                  <a:gd name="T47" fmla="*/ 146 h 923"/>
                  <a:gd name="T48" fmla="*/ 644 w 919"/>
                  <a:gd name="T49" fmla="*/ 123 h 923"/>
                  <a:gd name="T50" fmla="*/ 626 w 919"/>
                  <a:gd name="T51" fmla="*/ 73 h 923"/>
                  <a:gd name="T52" fmla="*/ 279 w 919"/>
                  <a:gd name="T53" fmla="*/ 96 h 923"/>
                  <a:gd name="T54" fmla="*/ 302 w 919"/>
                  <a:gd name="T55" fmla="*/ 146 h 923"/>
                  <a:gd name="T56" fmla="*/ 242 w 919"/>
                  <a:gd name="T57" fmla="*/ 699 h 923"/>
                  <a:gd name="T58" fmla="*/ 146 w 919"/>
                  <a:gd name="T59" fmla="*/ 699 h 923"/>
                  <a:gd name="T60" fmla="*/ 242 w 919"/>
                  <a:gd name="T61" fmla="*/ 699 h 923"/>
                  <a:gd name="T62" fmla="*/ 727 w 919"/>
                  <a:gd name="T63" fmla="*/ 653 h 923"/>
                  <a:gd name="T64" fmla="*/ 727 w 919"/>
                  <a:gd name="T65" fmla="*/ 745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9" h="923">
                    <a:moveTo>
                      <a:pt x="663" y="818"/>
                    </a:moveTo>
                    <a:cubicBezTo>
                      <a:pt x="526" y="818"/>
                      <a:pt x="393" y="818"/>
                      <a:pt x="260" y="818"/>
                    </a:cubicBezTo>
                    <a:cubicBezTo>
                      <a:pt x="260" y="827"/>
                      <a:pt x="260" y="836"/>
                      <a:pt x="260" y="846"/>
                    </a:cubicBezTo>
                    <a:cubicBezTo>
                      <a:pt x="256" y="882"/>
                      <a:pt x="233" y="909"/>
                      <a:pt x="197" y="919"/>
                    </a:cubicBezTo>
                    <a:cubicBezTo>
                      <a:pt x="160" y="923"/>
                      <a:pt x="123" y="900"/>
                      <a:pt x="114" y="864"/>
                    </a:cubicBezTo>
                    <a:cubicBezTo>
                      <a:pt x="110" y="850"/>
                      <a:pt x="114" y="836"/>
                      <a:pt x="110" y="823"/>
                    </a:cubicBezTo>
                    <a:cubicBezTo>
                      <a:pt x="110" y="818"/>
                      <a:pt x="110" y="814"/>
                      <a:pt x="105" y="809"/>
                    </a:cubicBezTo>
                    <a:cubicBezTo>
                      <a:pt x="82" y="800"/>
                      <a:pt x="73" y="782"/>
                      <a:pt x="73" y="759"/>
                    </a:cubicBezTo>
                    <a:cubicBezTo>
                      <a:pt x="73" y="640"/>
                      <a:pt x="73" y="516"/>
                      <a:pt x="73" y="398"/>
                    </a:cubicBezTo>
                    <a:cubicBezTo>
                      <a:pt x="73" y="393"/>
                      <a:pt x="73" y="388"/>
                      <a:pt x="73" y="384"/>
                    </a:cubicBezTo>
                    <a:cubicBezTo>
                      <a:pt x="69" y="384"/>
                      <a:pt x="64" y="384"/>
                      <a:pt x="59" y="384"/>
                    </a:cubicBezTo>
                    <a:cubicBezTo>
                      <a:pt x="27" y="384"/>
                      <a:pt x="0" y="361"/>
                      <a:pt x="0" y="329"/>
                    </a:cubicBezTo>
                    <a:cubicBezTo>
                      <a:pt x="0" y="311"/>
                      <a:pt x="0" y="292"/>
                      <a:pt x="0" y="274"/>
                    </a:cubicBezTo>
                    <a:cubicBezTo>
                      <a:pt x="0" y="242"/>
                      <a:pt x="27" y="219"/>
                      <a:pt x="59" y="219"/>
                    </a:cubicBezTo>
                    <a:cubicBezTo>
                      <a:pt x="64" y="219"/>
                      <a:pt x="69" y="219"/>
                      <a:pt x="73" y="219"/>
                    </a:cubicBezTo>
                    <a:cubicBezTo>
                      <a:pt x="73" y="192"/>
                      <a:pt x="73" y="169"/>
                      <a:pt x="73" y="142"/>
                    </a:cubicBezTo>
                    <a:cubicBezTo>
                      <a:pt x="73" y="132"/>
                      <a:pt x="73" y="123"/>
                      <a:pt x="78" y="114"/>
                    </a:cubicBezTo>
                    <a:cubicBezTo>
                      <a:pt x="87" y="82"/>
                      <a:pt x="105" y="55"/>
                      <a:pt x="137" y="41"/>
                    </a:cubicBezTo>
                    <a:cubicBezTo>
                      <a:pt x="183" y="27"/>
                      <a:pt x="233" y="18"/>
                      <a:pt x="283" y="9"/>
                    </a:cubicBezTo>
                    <a:cubicBezTo>
                      <a:pt x="356" y="0"/>
                      <a:pt x="430" y="0"/>
                      <a:pt x="503" y="0"/>
                    </a:cubicBezTo>
                    <a:cubicBezTo>
                      <a:pt x="594" y="4"/>
                      <a:pt x="681" y="9"/>
                      <a:pt x="772" y="36"/>
                    </a:cubicBezTo>
                    <a:cubicBezTo>
                      <a:pt x="809" y="50"/>
                      <a:pt x="836" y="73"/>
                      <a:pt x="846" y="114"/>
                    </a:cubicBezTo>
                    <a:cubicBezTo>
                      <a:pt x="846" y="119"/>
                      <a:pt x="846" y="128"/>
                      <a:pt x="846" y="132"/>
                    </a:cubicBezTo>
                    <a:cubicBezTo>
                      <a:pt x="846" y="160"/>
                      <a:pt x="846" y="187"/>
                      <a:pt x="846" y="219"/>
                    </a:cubicBezTo>
                    <a:cubicBezTo>
                      <a:pt x="850" y="219"/>
                      <a:pt x="859" y="219"/>
                      <a:pt x="864" y="219"/>
                    </a:cubicBezTo>
                    <a:cubicBezTo>
                      <a:pt x="896" y="219"/>
                      <a:pt x="919" y="242"/>
                      <a:pt x="919" y="274"/>
                    </a:cubicBezTo>
                    <a:cubicBezTo>
                      <a:pt x="919" y="292"/>
                      <a:pt x="919" y="311"/>
                      <a:pt x="919" y="329"/>
                    </a:cubicBezTo>
                    <a:cubicBezTo>
                      <a:pt x="919" y="361"/>
                      <a:pt x="896" y="384"/>
                      <a:pt x="864" y="384"/>
                    </a:cubicBezTo>
                    <a:cubicBezTo>
                      <a:pt x="859" y="384"/>
                      <a:pt x="855" y="384"/>
                      <a:pt x="846" y="384"/>
                    </a:cubicBezTo>
                    <a:cubicBezTo>
                      <a:pt x="846" y="388"/>
                      <a:pt x="846" y="393"/>
                      <a:pt x="846" y="398"/>
                    </a:cubicBezTo>
                    <a:cubicBezTo>
                      <a:pt x="846" y="516"/>
                      <a:pt x="846" y="635"/>
                      <a:pt x="846" y="759"/>
                    </a:cubicBezTo>
                    <a:cubicBezTo>
                      <a:pt x="846" y="782"/>
                      <a:pt x="836" y="800"/>
                      <a:pt x="814" y="814"/>
                    </a:cubicBezTo>
                    <a:cubicBezTo>
                      <a:pt x="814" y="814"/>
                      <a:pt x="809" y="818"/>
                      <a:pt x="809" y="823"/>
                    </a:cubicBezTo>
                    <a:cubicBezTo>
                      <a:pt x="809" y="832"/>
                      <a:pt x="809" y="846"/>
                      <a:pt x="809" y="859"/>
                    </a:cubicBezTo>
                    <a:cubicBezTo>
                      <a:pt x="800" y="896"/>
                      <a:pt x="768" y="923"/>
                      <a:pt x="731" y="919"/>
                    </a:cubicBezTo>
                    <a:cubicBezTo>
                      <a:pt x="695" y="914"/>
                      <a:pt x="663" y="882"/>
                      <a:pt x="663" y="846"/>
                    </a:cubicBezTo>
                    <a:cubicBezTo>
                      <a:pt x="663" y="836"/>
                      <a:pt x="663" y="827"/>
                      <a:pt x="663" y="818"/>
                    </a:cubicBezTo>
                    <a:close/>
                    <a:moveTo>
                      <a:pt x="462" y="219"/>
                    </a:moveTo>
                    <a:cubicBezTo>
                      <a:pt x="366" y="219"/>
                      <a:pt x="270" y="219"/>
                      <a:pt x="174" y="219"/>
                    </a:cubicBezTo>
                    <a:cubicBezTo>
                      <a:pt x="155" y="219"/>
                      <a:pt x="146" y="228"/>
                      <a:pt x="146" y="242"/>
                    </a:cubicBezTo>
                    <a:cubicBezTo>
                      <a:pt x="146" y="338"/>
                      <a:pt x="146" y="434"/>
                      <a:pt x="146" y="526"/>
                    </a:cubicBezTo>
                    <a:cubicBezTo>
                      <a:pt x="146" y="544"/>
                      <a:pt x="155" y="548"/>
                      <a:pt x="174" y="548"/>
                    </a:cubicBezTo>
                    <a:cubicBezTo>
                      <a:pt x="366" y="548"/>
                      <a:pt x="558" y="548"/>
                      <a:pt x="750" y="548"/>
                    </a:cubicBezTo>
                    <a:cubicBezTo>
                      <a:pt x="768" y="548"/>
                      <a:pt x="772" y="544"/>
                      <a:pt x="772" y="526"/>
                    </a:cubicBezTo>
                    <a:cubicBezTo>
                      <a:pt x="772" y="434"/>
                      <a:pt x="772" y="338"/>
                      <a:pt x="772" y="242"/>
                    </a:cubicBezTo>
                    <a:cubicBezTo>
                      <a:pt x="772" y="224"/>
                      <a:pt x="768" y="219"/>
                      <a:pt x="750" y="219"/>
                    </a:cubicBezTo>
                    <a:cubicBezTo>
                      <a:pt x="654" y="219"/>
                      <a:pt x="558" y="219"/>
                      <a:pt x="462" y="219"/>
                    </a:cubicBezTo>
                    <a:close/>
                    <a:moveTo>
                      <a:pt x="462" y="146"/>
                    </a:moveTo>
                    <a:cubicBezTo>
                      <a:pt x="516" y="146"/>
                      <a:pt x="567" y="146"/>
                      <a:pt x="622" y="146"/>
                    </a:cubicBezTo>
                    <a:cubicBezTo>
                      <a:pt x="635" y="146"/>
                      <a:pt x="644" y="142"/>
                      <a:pt x="644" y="123"/>
                    </a:cubicBezTo>
                    <a:cubicBezTo>
                      <a:pt x="644" y="114"/>
                      <a:pt x="644" y="105"/>
                      <a:pt x="644" y="96"/>
                    </a:cubicBezTo>
                    <a:cubicBezTo>
                      <a:pt x="644" y="82"/>
                      <a:pt x="635" y="73"/>
                      <a:pt x="626" y="73"/>
                    </a:cubicBezTo>
                    <a:cubicBezTo>
                      <a:pt x="516" y="73"/>
                      <a:pt x="407" y="73"/>
                      <a:pt x="297" y="73"/>
                    </a:cubicBezTo>
                    <a:cubicBezTo>
                      <a:pt x="283" y="73"/>
                      <a:pt x="279" y="82"/>
                      <a:pt x="279" y="96"/>
                    </a:cubicBezTo>
                    <a:cubicBezTo>
                      <a:pt x="279" y="105"/>
                      <a:pt x="279" y="114"/>
                      <a:pt x="279" y="123"/>
                    </a:cubicBezTo>
                    <a:cubicBezTo>
                      <a:pt x="279" y="142"/>
                      <a:pt x="283" y="146"/>
                      <a:pt x="302" y="146"/>
                    </a:cubicBezTo>
                    <a:cubicBezTo>
                      <a:pt x="352" y="146"/>
                      <a:pt x="407" y="146"/>
                      <a:pt x="462" y="146"/>
                    </a:cubicBezTo>
                    <a:close/>
                    <a:moveTo>
                      <a:pt x="242" y="699"/>
                    </a:moveTo>
                    <a:cubicBezTo>
                      <a:pt x="242" y="672"/>
                      <a:pt x="219" y="653"/>
                      <a:pt x="192" y="653"/>
                    </a:cubicBezTo>
                    <a:cubicBezTo>
                      <a:pt x="169" y="653"/>
                      <a:pt x="151" y="672"/>
                      <a:pt x="146" y="699"/>
                    </a:cubicBezTo>
                    <a:cubicBezTo>
                      <a:pt x="146" y="722"/>
                      <a:pt x="169" y="745"/>
                      <a:pt x="192" y="745"/>
                    </a:cubicBezTo>
                    <a:cubicBezTo>
                      <a:pt x="219" y="745"/>
                      <a:pt x="242" y="722"/>
                      <a:pt x="242" y="699"/>
                    </a:cubicBezTo>
                    <a:close/>
                    <a:moveTo>
                      <a:pt x="772" y="699"/>
                    </a:moveTo>
                    <a:cubicBezTo>
                      <a:pt x="772" y="672"/>
                      <a:pt x="754" y="653"/>
                      <a:pt x="727" y="653"/>
                    </a:cubicBezTo>
                    <a:cubicBezTo>
                      <a:pt x="704" y="653"/>
                      <a:pt x="681" y="672"/>
                      <a:pt x="681" y="699"/>
                    </a:cubicBezTo>
                    <a:cubicBezTo>
                      <a:pt x="681" y="722"/>
                      <a:pt x="699" y="745"/>
                      <a:pt x="727" y="745"/>
                    </a:cubicBezTo>
                    <a:cubicBezTo>
                      <a:pt x="754" y="745"/>
                      <a:pt x="772" y="722"/>
                      <a:pt x="772" y="69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3" name="Group 13"/>
            <p:cNvGrpSpPr>
              <a:grpSpLocks noChangeAspect="1"/>
            </p:cNvGrpSpPr>
            <p:nvPr/>
          </p:nvGrpSpPr>
          <p:grpSpPr bwMode="auto">
            <a:xfrm>
              <a:off x="1509942" y="3125934"/>
              <a:ext cx="325965" cy="324988"/>
              <a:chOff x="634" y="981"/>
              <a:chExt cx="1001" cy="998"/>
            </a:xfrm>
          </p:grpSpPr>
          <p:sp>
            <p:nvSpPr>
              <p:cNvPr id="34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634" y="981"/>
                <a:ext cx="1001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 noEditPoints="1"/>
              </p:cNvSpPr>
              <p:nvPr/>
            </p:nvSpPr>
            <p:spPr bwMode="auto">
              <a:xfrm>
                <a:off x="635" y="981"/>
                <a:ext cx="999" cy="1003"/>
              </a:xfrm>
              <a:custGeom>
                <a:avLst/>
                <a:gdLst>
                  <a:gd name="T0" fmla="*/ 260 w 919"/>
                  <a:gd name="T1" fmla="*/ 818 h 923"/>
                  <a:gd name="T2" fmla="*/ 197 w 919"/>
                  <a:gd name="T3" fmla="*/ 919 h 923"/>
                  <a:gd name="T4" fmla="*/ 110 w 919"/>
                  <a:gd name="T5" fmla="*/ 823 h 923"/>
                  <a:gd name="T6" fmla="*/ 73 w 919"/>
                  <a:gd name="T7" fmla="*/ 759 h 923"/>
                  <a:gd name="T8" fmla="*/ 73 w 919"/>
                  <a:gd name="T9" fmla="*/ 384 h 923"/>
                  <a:gd name="T10" fmla="*/ 0 w 919"/>
                  <a:gd name="T11" fmla="*/ 329 h 923"/>
                  <a:gd name="T12" fmla="*/ 59 w 919"/>
                  <a:gd name="T13" fmla="*/ 219 h 923"/>
                  <a:gd name="T14" fmla="*/ 73 w 919"/>
                  <a:gd name="T15" fmla="*/ 142 h 923"/>
                  <a:gd name="T16" fmla="*/ 137 w 919"/>
                  <a:gd name="T17" fmla="*/ 41 h 923"/>
                  <a:gd name="T18" fmla="*/ 503 w 919"/>
                  <a:gd name="T19" fmla="*/ 0 h 923"/>
                  <a:gd name="T20" fmla="*/ 846 w 919"/>
                  <a:gd name="T21" fmla="*/ 114 h 923"/>
                  <a:gd name="T22" fmla="*/ 846 w 919"/>
                  <a:gd name="T23" fmla="*/ 219 h 923"/>
                  <a:gd name="T24" fmla="*/ 919 w 919"/>
                  <a:gd name="T25" fmla="*/ 274 h 923"/>
                  <a:gd name="T26" fmla="*/ 864 w 919"/>
                  <a:gd name="T27" fmla="*/ 384 h 923"/>
                  <a:gd name="T28" fmla="*/ 846 w 919"/>
                  <a:gd name="T29" fmla="*/ 398 h 923"/>
                  <a:gd name="T30" fmla="*/ 814 w 919"/>
                  <a:gd name="T31" fmla="*/ 814 h 923"/>
                  <a:gd name="T32" fmla="*/ 809 w 919"/>
                  <a:gd name="T33" fmla="*/ 859 h 923"/>
                  <a:gd name="T34" fmla="*/ 663 w 919"/>
                  <a:gd name="T35" fmla="*/ 846 h 923"/>
                  <a:gd name="T36" fmla="*/ 462 w 919"/>
                  <a:gd name="T37" fmla="*/ 219 h 923"/>
                  <a:gd name="T38" fmla="*/ 146 w 919"/>
                  <a:gd name="T39" fmla="*/ 242 h 923"/>
                  <a:gd name="T40" fmla="*/ 174 w 919"/>
                  <a:gd name="T41" fmla="*/ 548 h 923"/>
                  <a:gd name="T42" fmla="*/ 772 w 919"/>
                  <a:gd name="T43" fmla="*/ 526 h 923"/>
                  <a:gd name="T44" fmla="*/ 750 w 919"/>
                  <a:gd name="T45" fmla="*/ 219 h 923"/>
                  <a:gd name="T46" fmla="*/ 462 w 919"/>
                  <a:gd name="T47" fmla="*/ 146 h 923"/>
                  <a:gd name="T48" fmla="*/ 644 w 919"/>
                  <a:gd name="T49" fmla="*/ 123 h 923"/>
                  <a:gd name="T50" fmla="*/ 626 w 919"/>
                  <a:gd name="T51" fmla="*/ 73 h 923"/>
                  <a:gd name="T52" fmla="*/ 279 w 919"/>
                  <a:gd name="T53" fmla="*/ 96 h 923"/>
                  <a:gd name="T54" fmla="*/ 302 w 919"/>
                  <a:gd name="T55" fmla="*/ 146 h 923"/>
                  <a:gd name="T56" fmla="*/ 242 w 919"/>
                  <a:gd name="T57" fmla="*/ 699 h 923"/>
                  <a:gd name="T58" fmla="*/ 146 w 919"/>
                  <a:gd name="T59" fmla="*/ 699 h 923"/>
                  <a:gd name="T60" fmla="*/ 242 w 919"/>
                  <a:gd name="T61" fmla="*/ 699 h 923"/>
                  <a:gd name="T62" fmla="*/ 727 w 919"/>
                  <a:gd name="T63" fmla="*/ 653 h 923"/>
                  <a:gd name="T64" fmla="*/ 727 w 919"/>
                  <a:gd name="T65" fmla="*/ 745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9" h="923">
                    <a:moveTo>
                      <a:pt x="663" y="818"/>
                    </a:moveTo>
                    <a:cubicBezTo>
                      <a:pt x="526" y="818"/>
                      <a:pt x="393" y="818"/>
                      <a:pt x="260" y="818"/>
                    </a:cubicBezTo>
                    <a:cubicBezTo>
                      <a:pt x="260" y="827"/>
                      <a:pt x="260" y="836"/>
                      <a:pt x="260" y="846"/>
                    </a:cubicBezTo>
                    <a:cubicBezTo>
                      <a:pt x="256" y="882"/>
                      <a:pt x="233" y="909"/>
                      <a:pt x="197" y="919"/>
                    </a:cubicBezTo>
                    <a:cubicBezTo>
                      <a:pt x="160" y="923"/>
                      <a:pt x="123" y="900"/>
                      <a:pt x="114" y="864"/>
                    </a:cubicBezTo>
                    <a:cubicBezTo>
                      <a:pt x="110" y="850"/>
                      <a:pt x="114" y="836"/>
                      <a:pt x="110" y="823"/>
                    </a:cubicBezTo>
                    <a:cubicBezTo>
                      <a:pt x="110" y="818"/>
                      <a:pt x="110" y="814"/>
                      <a:pt x="105" y="809"/>
                    </a:cubicBezTo>
                    <a:cubicBezTo>
                      <a:pt x="82" y="800"/>
                      <a:pt x="73" y="782"/>
                      <a:pt x="73" y="759"/>
                    </a:cubicBezTo>
                    <a:cubicBezTo>
                      <a:pt x="73" y="640"/>
                      <a:pt x="73" y="516"/>
                      <a:pt x="73" y="398"/>
                    </a:cubicBezTo>
                    <a:cubicBezTo>
                      <a:pt x="73" y="393"/>
                      <a:pt x="73" y="388"/>
                      <a:pt x="73" y="384"/>
                    </a:cubicBezTo>
                    <a:cubicBezTo>
                      <a:pt x="69" y="384"/>
                      <a:pt x="64" y="384"/>
                      <a:pt x="59" y="384"/>
                    </a:cubicBezTo>
                    <a:cubicBezTo>
                      <a:pt x="27" y="384"/>
                      <a:pt x="0" y="361"/>
                      <a:pt x="0" y="329"/>
                    </a:cubicBezTo>
                    <a:cubicBezTo>
                      <a:pt x="0" y="311"/>
                      <a:pt x="0" y="292"/>
                      <a:pt x="0" y="274"/>
                    </a:cubicBezTo>
                    <a:cubicBezTo>
                      <a:pt x="0" y="242"/>
                      <a:pt x="27" y="219"/>
                      <a:pt x="59" y="219"/>
                    </a:cubicBezTo>
                    <a:cubicBezTo>
                      <a:pt x="64" y="219"/>
                      <a:pt x="69" y="219"/>
                      <a:pt x="73" y="219"/>
                    </a:cubicBezTo>
                    <a:cubicBezTo>
                      <a:pt x="73" y="192"/>
                      <a:pt x="73" y="169"/>
                      <a:pt x="73" y="142"/>
                    </a:cubicBezTo>
                    <a:cubicBezTo>
                      <a:pt x="73" y="132"/>
                      <a:pt x="73" y="123"/>
                      <a:pt x="78" y="114"/>
                    </a:cubicBezTo>
                    <a:cubicBezTo>
                      <a:pt x="87" y="82"/>
                      <a:pt x="105" y="55"/>
                      <a:pt x="137" y="41"/>
                    </a:cubicBezTo>
                    <a:cubicBezTo>
                      <a:pt x="183" y="27"/>
                      <a:pt x="233" y="18"/>
                      <a:pt x="283" y="9"/>
                    </a:cubicBezTo>
                    <a:cubicBezTo>
                      <a:pt x="356" y="0"/>
                      <a:pt x="430" y="0"/>
                      <a:pt x="503" y="0"/>
                    </a:cubicBezTo>
                    <a:cubicBezTo>
                      <a:pt x="594" y="4"/>
                      <a:pt x="681" y="9"/>
                      <a:pt x="772" y="36"/>
                    </a:cubicBezTo>
                    <a:cubicBezTo>
                      <a:pt x="809" y="50"/>
                      <a:pt x="836" y="73"/>
                      <a:pt x="846" y="114"/>
                    </a:cubicBezTo>
                    <a:cubicBezTo>
                      <a:pt x="846" y="119"/>
                      <a:pt x="846" y="128"/>
                      <a:pt x="846" y="132"/>
                    </a:cubicBezTo>
                    <a:cubicBezTo>
                      <a:pt x="846" y="160"/>
                      <a:pt x="846" y="187"/>
                      <a:pt x="846" y="219"/>
                    </a:cubicBezTo>
                    <a:cubicBezTo>
                      <a:pt x="850" y="219"/>
                      <a:pt x="859" y="219"/>
                      <a:pt x="864" y="219"/>
                    </a:cubicBezTo>
                    <a:cubicBezTo>
                      <a:pt x="896" y="219"/>
                      <a:pt x="919" y="242"/>
                      <a:pt x="919" y="274"/>
                    </a:cubicBezTo>
                    <a:cubicBezTo>
                      <a:pt x="919" y="292"/>
                      <a:pt x="919" y="311"/>
                      <a:pt x="919" y="329"/>
                    </a:cubicBezTo>
                    <a:cubicBezTo>
                      <a:pt x="919" y="361"/>
                      <a:pt x="896" y="384"/>
                      <a:pt x="864" y="384"/>
                    </a:cubicBezTo>
                    <a:cubicBezTo>
                      <a:pt x="859" y="384"/>
                      <a:pt x="855" y="384"/>
                      <a:pt x="846" y="384"/>
                    </a:cubicBezTo>
                    <a:cubicBezTo>
                      <a:pt x="846" y="388"/>
                      <a:pt x="846" y="393"/>
                      <a:pt x="846" y="398"/>
                    </a:cubicBezTo>
                    <a:cubicBezTo>
                      <a:pt x="846" y="516"/>
                      <a:pt x="846" y="635"/>
                      <a:pt x="846" y="759"/>
                    </a:cubicBezTo>
                    <a:cubicBezTo>
                      <a:pt x="846" y="782"/>
                      <a:pt x="836" y="800"/>
                      <a:pt x="814" y="814"/>
                    </a:cubicBezTo>
                    <a:cubicBezTo>
                      <a:pt x="814" y="814"/>
                      <a:pt x="809" y="818"/>
                      <a:pt x="809" y="823"/>
                    </a:cubicBezTo>
                    <a:cubicBezTo>
                      <a:pt x="809" y="832"/>
                      <a:pt x="809" y="846"/>
                      <a:pt x="809" y="859"/>
                    </a:cubicBezTo>
                    <a:cubicBezTo>
                      <a:pt x="800" y="896"/>
                      <a:pt x="768" y="923"/>
                      <a:pt x="731" y="919"/>
                    </a:cubicBezTo>
                    <a:cubicBezTo>
                      <a:pt x="695" y="914"/>
                      <a:pt x="663" y="882"/>
                      <a:pt x="663" y="846"/>
                    </a:cubicBezTo>
                    <a:cubicBezTo>
                      <a:pt x="663" y="836"/>
                      <a:pt x="663" y="827"/>
                      <a:pt x="663" y="818"/>
                    </a:cubicBezTo>
                    <a:close/>
                    <a:moveTo>
                      <a:pt x="462" y="219"/>
                    </a:moveTo>
                    <a:cubicBezTo>
                      <a:pt x="366" y="219"/>
                      <a:pt x="270" y="219"/>
                      <a:pt x="174" y="219"/>
                    </a:cubicBezTo>
                    <a:cubicBezTo>
                      <a:pt x="155" y="219"/>
                      <a:pt x="146" y="228"/>
                      <a:pt x="146" y="242"/>
                    </a:cubicBezTo>
                    <a:cubicBezTo>
                      <a:pt x="146" y="338"/>
                      <a:pt x="146" y="434"/>
                      <a:pt x="146" y="526"/>
                    </a:cubicBezTo>
                    <a:cubicBezTo>
                      <a:pt x="146" y="544"/>
                      <a:pt x="155" y="548"/>
                      <a:pt x="174" y="548"/>
                    </a:cubicBezTo>
                    <a:cubicBezTo>
                      <a:pt x="366" y="548"/>
                      <a:pt x="558" y="548"/>
                      <a:pt x="750" y="548"/>
                    </a:cubicBezTo>
                    <a:cubicBezTo>
                      <a:pt x="768" y="548"/>
                      <a:pt x="772" y="544"/>
                      <a:pt x="772" y="526"/>
                    </a:cubicBezTo>
                    <a:cubicBezTo>
                      <a:pt x="772" y="434"/>
                      <a:pt x="772" y="338"/>
                      <a:pt x="772" y="242"/>
                    </a:cubicBezTo>
                    <a:cubicBezTo>
                      <a:pt x="772" y="224"/>
                      <a:pt x="768" y="219"/>
                      <a:pt x="750" y="219"/>
                    </a:cubicBezTo>
                    <a:cubicBezTo>
                      <a:pt x="654" y="219"/>
                      <a:pt x="558" y="219"/>
                      <a:pt x="462" y="219"/>
                    </a:cubicBezTo>
                    <a:close/>
                    <a:moveTo>
                      <a:pt x="462" y="146"/>
                    </a:moveTo>
                    <a:cubicBezTo>
                      <a:pt x="516" y="146"/>
                      <a:pt x="567" y="146"/>
                      <a:pt x="622" y="146"/>
                    </a:cubicBezTo>
                    <a:cubicBezTo>
                      <a:pt x="635" y="146"/>
                      <a:pt x="644" y="142"/>
                      <a:pt x="644" y="123"/>
                    </a:cubicBezTo>
                    <a:cubicBezTo>
                      <a:pt x="644" y="114"/>
                      <a:pt x="644" y="105"/>
                      <a:pt x="644" y="96"/>
                    </a:cubicBezTo>
                    <a:cubicBezTo>
                      <a:pt x="644" y="82"/>
                      <a:pt x="635" y="73"/>
                      <a:pt x="626" y="73"/>
                    </a:cubicBezTo>
                    <a:cubicBezTo>
                      <a:pt x="516" y="73"/>
                      <a:pt x="407" y="73"/>
                      <a:pt x="297" y="73"/>
                    </a:cubicBezTo>
                    <a:cubicBezTo>
                      <a:pt x="283" y="73"/>
                      <a:pt x="279" y="82"/>
                      <a:pt x="279" y="96"/>
                    </a:cubicBezTo>
                    <a:cubicBezTo>
                      <a:pt x="279" y="105"/>
                      <a:pt x="279" y="114"/>
                      <a:pt x="279" y="123"/>
                    </a:cubicBezTo>
                    <a:cubicBezTo>
                      <a:pt x="279" y="142"/>
                      <a:pt x="283" y="146"/>
                      <a:pt x="302" y="146"/>
                    </a:cubicBezTo>
                    <a:cubicBezTo>
                      <a:pt x="352" y="146"/>
                      <a:pt x="407" y="146"/>
                      <a:pt x="462" y="146"/>
                    </a:cubicBezTo>
                    <a:close/>
                    <a:moveTo>
                      <a:pt x="242" y="699"/>
                    </a:moveTo>
                    <a:cubicBezTo>
                      <a:pt x="242" y="672"/>
                      <a:pt x="219" y="653"/>
                      <a:pt x="192" y="653"/>
                    </a:cubicBezTo>
                    <a:cubicBezTo>
                      <a:pt x="169" y="653"/>
                      <a:pt x="151" y="672"/>
                      <a:pt x="146" y="699"/>
                    </a:cubicBezTo>
                    <a:cubicBezTo>
                      <a:pt x="146" y="722"/>
                      <a:pt x="169" y="745"/>
                      <a:pt x="192" y="745"/>
                    </a:cubicBezTo>
                    <a:cubicBezTo>
                      <a:pt x="219" y="745"/>
                      <a:pt x="242" y="722"/>
                      <a:pt x="242" y="699"/>
                    </a:cubicBezTo>
                    <a:close/>
                    <a:moveTo>
                      <a:pt x="772" y="699"/>
                    </a:moveTo>
                    <a:cubicBezTo>
                      <a:pt x="772" y="672"/>
                      <a:pt x="754" y="653"/>
                      <a:pt x="727" y="653"/>
                    </a:cubicBezTo>
                    <a:cubicBezTo>
                      <a:pt x="704" y="653"/>
                      <a:pt x="681" y="672"/>
                      <a:pt x="681" y="699"/>
                    </a:cubicBezTo>
                    <a:cubicBezTo>
                      <a:pt x="681" y="722"/>
                      <a:pt x="699" y="745"/>
                      <a:pt x="727" y="745"/>
                    </a:cubicBezTo>
                    <a:cubicBezTo>
                      <a:pt x="754" y="745"/>
                      <a:pt x="772" y="722"/>
                      <a:pt x="772" y="69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36" name="Group 13"/>
            <p:cNvGrpSpPr>
              <a:grpSpLocks noChangeAspect="1"/>
            </p:cNvGrpSpPr>
            <p:nvPr/>
          </p:nvGrpSpPr>
          <p:grpSpPr bwMode="auto">
            <a:xfrm>
              <a:off x="1650687" y="3722325"/>
              <a:ext cx="325965" cy="324988"/>
              <a:chOff x="634" y="981"/>
              <a:chExt cx="1001" cy="998"/>
            </a:xfrm>
          </p:grpSpPr>
          <p:sp>
            <p:nvSpPr>
              <p:cNvPr id="37" name="AutoShape 12"/>
              <p:cNvSpPr>
                <a:spLocks noChangeAspect="1" noChangeArrowheads="1" noTextEdit="1"/>
              </p:cNvSpPr>
              <p:nvPr/>
            </p:nvSpPr>
            <p:spPr bwMode="auto">
              <a:xfrm>
                <a:off x="634" y="981"/>
                <a:ext cx="1001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38" name="Freeform 14"/>
              <p:cNvSpPr>
                <a:spLocks noEditPoints="1"/>
              </p:cNvSpPr>
              <p:nvPr/>
            </p:nvSpPr>
            <p:spPr bwMode="auto">
              <a:xfrm>
                <a:off x="635" y="981"/>
                <a:ext cx="999" cy="1003"/>
              </a:xfrm>
              <a:custGeom>
                <a:avLst/>
                <a:gdLst>
                  <a:gd name="T0" fmla="*/ 260 w 919"/>
                  <a:gd name="T1" fmla="*/ 818 h 923"/>
                  <a:gd name="T2" fmla="*/ 197 w 919"/>
                  <a:gd name="T3" fmla="*/ 919 h 923"/>
                  <a:gd name="T4" fmla="*/ 110 w 919"/>
                  <a:gd name="T5" fmla="*/ 823 h 923"/>
                  <a:gd name="T6" fmla="*/ 73 w 919"/>
                  <a:gd name="T7" fmla="*/ 759 h 923"/>
                  <a:gd name="T8" fmla="*/ 73 w 919"/>
                  <a:gd name="T9" fmla="*/ 384 h 923"/>
                  <a:gd name="T10" fmla="*/ 0 w 919"/>
                  <a:gd name="T11" fmla="*/ 329 h 923"/>
                  <a:gd name="T12" fmla="*/ 59 w 919"/>
                  <a:gd name="T13" fmla="*/ 219 h 923"/>
                  <a:gd name="T14" fmla="*/ 73 w 919"/>
                  <a:gd name="T15" fmla="*/ 142 h 923"/>
                  <a:gd name="T16" fmla="*/ 137 w 919"/>
                  <a:gd name="T17" fmla="*/ 41 h 923"/>
                  <a:gd name="T18" fmla="*/ 503 w 919"/>
                  <a:gd name="T19" fmla="*/ 0 h 923"/>
                  <a:gd name="T20" fmla="*/ 846 w 919"/>
                  <a:gd name="T21" fmla="*/ 114 h 923"/>
                  <a:gd name="T22" fmla="*/ 846 w 919"/>
                  <a:gd name="T23" fmla="*/ 219 h 923"/>
                  <a:gd name="T24" fmla="*/ 919 w 919"/>
                  <a:gd name="T25" fmla="*/ 274 h 923"/>
                  <a:gd name="T26" fmla="*/ 864 w 919"/>
                  <a:gd name="T27" fmla="*/ 384 h 923"/>
                  <a:gd name="T28" fmla="*/ 846 w 919"/>
                  <a:gd name="T29" fmla="*/ 398 h 923"/>
                  <a:gd name="T30" fmla="*/ 814 w 919"/>
                  <a:gd name="T31" fmla="*/ 814 h 923"/>
                  <a:gd name="T32" fmla="*/ 809 w 919"/>
                  <a:gd name="T33" fmla="*/ 859 h 923"/>
                  <a:gd name="T34" fmla="*/ 663 w 919"/>
                  <a:gd name="T35" fmla="*/ 846 h 923"/>
                  <a:gd name="T36" fmla="*/ 462 w 919"/>
                  <a:gd name="T37" fmla="*/ 219 h 923"/>
                  <a:gd name="T38" fmla="*/ 146 w 919"/>
                  <a:gd name="T39" fmla="*/ 242 h 923"/>
                  <a:gd name="T40" fmla="*/ 174 w 919"/>
                  <a:gd name="T41" fmla="*/ 548 h 923"/>
                  <a:gd name="T42" fmla="*/ 772 w 919"/>
                  <a:gd name="T43" fmla="*/ 526 h 923"/>
                  <a:gd name="T44" fmla="*/ 750 w 919"/>
                  <a:gd name="T45" fmla="*/ 219 h 923"/>
                  <a:gd name="T46" fmla="*/ 462 w 919"/>
                  <a:gd name="T47" fmla="*/ 146 h 923"/>
                  <a:gd name="T48" fmla="*/ 644 w 919"/>
                  <a:gd name="T49" fmla="*/ 123 h 923"/>
                  <a:gd name="T50" fmla="*/ 626 w 919"/>
                  <a:gd name="T51" fmla="*/ 73 h 923"/>
                  <a:gd name="T52" fmla="*/ 279 w 919"/>
                  <a:gd name="T53" fmla="*/ 96 h 923"/>
                  <a:gd name="T54" fmla="*/ 302 w 919"/>
                  <a:gd name="T55" fmla="*/ 146 h 923"/>
                  <a:gd name="T56" fmla="*/ 242 w 919"/>
                  <a:gd name="T57" fmla="*/ 699 h 923"/>
                  <a:gd name="T58" fmla="*/ 146 w 919"/>
                  <a:gd name="T59" fmla="*/ 699 h 923"/>
                  <a:gd name="T60" fmla="*/ 242 w 919"/>
                  <a:gd name="T61" fmla="*/ 699 h 923"/>
                  <a:gd name="T62" fmla="*/ 727 w 919"/>
                  <a:gd name="T63" fmla="*/ 653 h 923"/>
                  <a:gd name="T64" fmla="*/ 727 w 919"/>
                  <a:gd name="T65" fmla="*/ 745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19" h="923">
                    <a:moveTo>
                      <a:pt x="663" y="818"/>
                    </a:moveTo>
                    <a:cubicBezTo>
                      <a:pt x="526" y="818"/>
                      <a:pt x="393" y="818"/>
                      <a:pt x="260" y="818"/>
                    </a:cubicBezTo>
                    <a:cubicBezTo>
                      <a:pt x="260" y="827"/>
                      <a:pt x="260" y="836"/>
                      <a:pt x="260" y="846"/>
                    </a:cubicBezTo>
                    <a:cubicBezTo>
                      <a:pt x="256" y="882"/>
                      <a:pt x="233" y="909"/>
                      <a:pt x="197" y="919"/>
                    </a:cubicBezTo>
                    <a:cubicBezTo>
                      <a:pt x="160" y="923"/>
                      <a:pt x="123" y="900"/>
                      <a:pt x="114" y="864"/>
                    </a:cubicBezTo>
                    <a:cubicBezTo>
                      <a:pt x="110" y="850"/>
                      <a:pt x="114" y="836"/>
                      <a:pt x="110" y="823"/>
                    </a:cubicBezTo>
                    <a:cubicBezTo>
                      <a:pt x="110" y="818"/>
                      <a:pt x="110" y="814"/>
                      <a:pt x="105" y="809"/>
                    </a:cubicBezTo>
                    <a:cubicBezTo>
                      <a:pt x="82" y="800"/>
                      <a:pt x="73" y="782"/>
                      <a:pt x="73" y="759"/>
                    </a:cubicBezTo>
                    <a:cubicBezTo>
                      <a:pt x="73" y="640"/>
                      <a:pt x="73" y="516"/>
                      <a:pt x="73" y="398"/>
                    </a:cubicBezTo>
                    <a:cubicBezTo>
                      <a:pt x="73" y="393"/>
                      <a:pt x="73" y="388"/>
                      <a:pt x="73" y="384"/>
                    </a:cubicBezTo>
                    <a:cubicBezTo>
                      <a:pt x="69" y="384"/>
                      <a:pt x="64" y="384"/>
                      <a:pt x="59" y="384"/>
                    </a:cubicBezTo>
                    <a:cubicBezTo>
                      <a:pt x="27" y="384"/>
                      <a:pt x="0" y="361"/>
                      <a:pt x="0" y="329"/>
                    </a:cubicBezTo>
                    <a:cubicBezTo>
                      <a:pt x="0" y="311"/>
                      <a:pt x="0" y="292"/>
                      <a:pt x="0" y="274"/>
                    </a:cubicBezTo>
                    <a:cubicBezTo>
                      <a:pt x="0" y="242"/>
                      <a:pt x="27" y="219"/>
                      <a:pt x="59" y="219"/>
                    </a:cubicBezTo>
                    <a:cubicBezTo>
                      <a:pt x="64" y="219"/>
                      <a:pt x="69" y="219"/>
                      <a:pt x="73" y="219"/>
                    </a:cubicBezTo>
                    <a:cubicBezTo>
                      <a:pt x="73" y="192"/>
                      <a:pt x="73" y="169"/>
                      <a:pt x="73" y="142"/>
                    </a:cubicBezTo>
                    <a:cubicBezTo>
                      <a:pt x="73" y="132"/>
                      <a:pt x="73" y="123"/>
                      <a:pt x="78" y="114"/>
                    </a:cubicBezTo>
                    <a:cubicBezTo>
                      <a:pt x="87" y="82"/>
                      <a:pt x="105" y="55"/>
                      <a:pt x="137" y="41"/>
                    </a:cubicBezTo>
                    <a:cubicBezTo>
                      <a:pt x="183" y="27"/>
                      <a:pt x="233" y="18"/>
                      <a:pt x="283" y="9"/>
                    </a:cubicBezTo>
                    <a:cubicBezTo>
                      <a:pt x="356" y="0"/>
                      <a:pt x="430" y="0"/>
                      <a:pt x="503" y="0"/>
                    </a:cubicBezTo>
                    <a:cubicBezTo>
                      <a:pt x="594" y="4"/>
                      <a:pt x="681" y="9"/>
                      <a:pt x="772" y="36"/>
                    </a:cubicBezTo>
                    <a:cubicBezTo>
                      <a:pt x="809" y="50"/>
                      <a:pt x="836" y="73"/>
                      <a:pt x="846" y="114"/>
                    </a:cubicBezTo>
                    <a:cubicBezTo>
                      <a:pt x="846" y="119"/>
                      <a:pt x="846" y="128"/>
                      <a:pt x="846" y="132"/>
                    </a:cubicBezTo>
                    <a:cubicBezTo>
                      <a:pt x="846" y="160"/>
                      <a:pt x="846" y="187"/>
                      <a:pt x="846" y="219"/>
                    </a:cubicBezTo>
                    <a:cubicBezTo>
                      <a:pt x="850" y="219"/>
                      <a:pt x="859" y="219"/>
                      <a:pt x="864" y="219"/>
                    </a:cubicBezTo>
                    <a:cubicBezTo>
                      <a:pt x="896" y="219"/>
                      <a:pt x="919" y="242"/>
                      <a:pt x="919" y="274"/>
                    </a:cubicBezTo>
                    <a:cubicBezTo>
                      <a:pt x="919" y="292"/>
                      <a:pt x="919" y="311"/>
                      <a:pt x="919" y="329"/>
                    </a:cubicBezTo>
                    <a:cubicBezTo>
                      <a:pt x="919" y="361"/>
                      <a:pt x="896" y="384"/>
                      <a:pt x="864" y="384"/>
                    </a:cubicBezTo>
                    <a:cubicBezTo>
                      <a:pt x="859" y="384"/>
                      <a:pt x="855" y="384"/>
                      <a:pt x="846" y="384"/>
                    </a:cubicBezTo>
                    <a:cubicBezTo>
                      <a:pt x="846" y="388"/>
                      <a:pt x="846" y="393"/>
                      <a:pt x="846" y="398"/>
                    </a:cubicBezTo>
                    <a:cubicBezTo>
                      <a:pt x="846" y="516"/>
                      <a:pt x="846" y="635"/>
                      <a:pt x="846" y="759"/>
                    </a:cubicBezTo>
                    <a:cubicBezTo>
                      <a:pt x="846" y="782"/>
                      <a:pt x="836" y="800"/>
                      <a:pt x="814" y="814"/>
                    </a:cubicBezTo>
                    <a:cubicBezTo>
                      <a:pt x="814" y="814"/>
                      <a:pt x="809" y="818"/>
                      <a:pt x="809" y="823"/>
                    </a:cubicBezTo>
                    <a:cubicBezTo>
                      <a:pt x="809" y="832"/>
                      <a:pt x="809" y="846"/>
                      <a:pt x="809" y="859"/>
                    </a:cubicBezTo>
                    <a:cubicBezTo>
                      <a:pt x="800" y="896"/>
                      <a:pt x="768" y="923"/>
                      <a:pt x="731" y="919"/>
                    </a:cubicBezTo>
                    <a:cubicBezTo>
                      <a:pt x="695" y="914"/>
                      <a:pt x="663" y="882"/>
                      <a:pt x="663" y="846"/>
                    </a:cubicBezTo>
                    <a:cubicBezTo>
                      <a:pt x="663" y="836"/>
                      <a:pt x="663" y="827"/>
                      <a:pt x="663" y="818"/>
                    </a:cubicBezTo>
                    <a:close/>
                    <a:moveTo>
                      <a:pt x="462" y="219"/>
                    </a:moveTo>
                    <a:cubicBezTo>
                      <a:pt x="366" y="219"/>
                      <a:pt x="270" y="219"/>
                      <a:pt x="174" y="219"/>
                    </a:cubicBezTo>
                    <a:cubicBezTo>
                      <a:pt x="155" y="219"/>
                      <a:pt x="146" y="228"/>
                      <a:pt x="146" y="242"/>
                    </a:cubicBezTo>
                    <a:cubicBezTo>
                      <a:pt x="146" y="338"/>
                      <a:pt x="146" y="434"/>
                      <a:pt x="146" y="526"/>
                    </a:cubicBezTo>
                    <a:cubicBezTo>
                      <a:pt x="146" y="544"/>
                      <a:pt x="155" y="548"/>
                      <a:pt x="174" y="548"/>
                    </a:cubicBezTo>
                    <a:cubicBezTo>
                      <a:pt x="366" y="548"/>
                      <a:pt x="558" y="548"/>
                      <a:pt x="750" y="548"/>
                    </a:cubicBezTo>
                    <a:cubicBezTo>
                      <a:pt x="768" y="548"/>
                      <a:pt x="772" y="544"/>
                      <a:pt x="772" y="526"/>
                    </a:cubicBezTo>
                    <a:cubicBezTo>
                      <a:pt x="772" y="434"/>
                      <a:pt x="772" y="338"/>
                      <a:pt x="772" y="242"/>
                    </a:cubicBezTo>
                    <a:cubicBezTo>
                      <a:pt x="772" y="224"/>
                      <a:pt x="768" y="219"/>
                      <a:pt x="750" y="219"/>
                    </a:cubicBezTo>
                    <a:cubicBezTo>
                      <a:pt x="654" y="219"/>
                      <a:pt x="558" y="219"/>
                      <a:pt x="462" y="219"/>
                    </a:cubicBezTo>
                    <a:close/>
                    <a:moveTo>
                      <a:pt x="462" y="146"/>
                    </a:moveTo>
                    <a:cubicBezTo>
                      <a:pt x="516" y="146"/>
                      <a:pt x="567" y="146"/>
                      <a:pt x="622" y="146"/>
                    </a:cubicBezTo>
                    <a:cubicBezTo>
                      <a:pt x="635" y="146"/>
                      <a:pt x="644" y="142"/>
                      <a:pt x="644" y="123"/>
                    </a:cubicBezTo>
                    <a:cubicBezTo>
                      <a:pt x="644" y="114"/>
                      <a:pt x="644" y="105"/>
                      <a:pt x="644" y="96"/>
                    </a:cubicBezTo>
                    <a:cubicBezTo>
                      <a:pt x="644" y="82"/>
                      <a:pt x="635" y="73"/>
                      <a:pt x="626" y="73"/>
                    </a:cubicBezTo>
                    <a:cubicBezTo>
                      <a:pt x="516" y="73"/>
                      <a:pt x="407" y="73"/>
                      <a:pt x="297" y="73"/>
                    </a:cubicBezTo>
                    <a:cubicBezTo>
                      <a:pt x="283" y="73"/>
                      <a:pt x="279" y="82"/>
                      <a:pt x="279" y="96"/>
                    </a:cubicBezTo>
                    <a:cubicBezTo>
                      <a:pt x="279" y="105"/>
                      <a:pt x="279" y="114"/>
                      <a:pt x="279" y="123"/>
                    </a:cubicBezTo>
                    <a:cubicBezTo>
                      <a:pt x="279" y="142"/>
                      <a:pt x="283" y="146"/>
                      <a:pt x="302" y="146"/>
                    </a:cubicBezTo>
                    <a:cubicBezTo>
                      <a:pt x="352" y="146"/>
                      <a:pt x="407" y="146"/>
                      <a:pt x="462" y="146"/>
                    </a:cubicBezTo>
                    <a:close/>
                    <a:moveTo>
                      <a:pt x="242" y="699"/>
                    </a:moveTo>
                    <a:cubicBezTo>
                      <a:pt x="242" y="672"/>
                      <a:pt x="219" y="653"/>
                      <a:pt x="192" y="653"/>
                    </a:cubicBezTo>
                    <a:cubicBezTo>
                      <a:pt x="169" y="653"/>
                      <a:pt x="151" y="672"/>
                      <a:pt x="146" y="699"/>
                    </a:cubicBezTo>
                    <a:cubicBezTo>
                      <a:pt x="146" y="722"/>
                      <a:pt x="169" y="745"/>
                      <a:pt x="192" y="745"/>
                    </a:cubicBezTo>
                    <a:cubicBezTo>
                      <a:pt x="219" y="745"/>
                      <a:pt x="242" y="722"/>
                      <a:pt x="242" y="699"/>
                    </a:cubicBezTo>
                    <a:close/>
                    <a:moveTo>
                      <a:pt x="772" y="699"/>
                    </a:moveTo>
                    <a:cubicBezTo>
                      <a:pt x="772" y="672"/>
                      <a:pt x="754" y="653"/>
                      <a:pt x="727" y="653"/>
                    </a:cubicBezTo>
                    <a:cubicBezTo>
                      <a:pt x="704" y="653"/>
                      <a:pt x="681" y="672"/>
                      <a:pt x="681" y="699"/>
                    </a:cubicBezTo>
                    <a:cubicBezTo>
                      <a:pt x="681" y="722"/>
                      <a:pt x="699" y="745"/>
                      <a:pt x="727" y="745"/>
                    </a:cubicBezTo>
                    <a:cubicBezTo>
                      <a:pt x="754" y="745"/>
                      <a:pt x="772" y="722"/>
                      <a:pt x="772" y="699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</p:grp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7B37B7CC-0CEC-4FC1-B452-40EA827B3315}"/>
              </a:ext>
            </a:extLst>
          </p:cNvPr>
          <p:cNvSpPr/>
          <p:nvPr/>
        </p:nvSpPr>
        <p:spPr>
          <a:xfrm>
            <a:off x="3986874" y="1264651"/>
            <a:ext cx="5133002" cy="46777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Анализ данных от всех терминалов в парке позволяет системе реализовывать различные сценарии заряда:</a:t>
            </a:r>
          </a:p>
          <a:p>
            <a:endParaRPr lang="ru-RU" sz="600" b="1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084C1"/>
                </a:solidFill>
                <a:latin typeface="Century Gothic" panose="020B0502020202020204" pitchFamily="34" charset="0"/>
              </a:rPr>
              <a:t>заряд сразу после подключения, либо отложенный заряд</a:t>
            </a:r>
          </a:p>
          <a:p>
            <a:endParaRPr lang="ru-RU" sz="1400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084C1"/>
                </a:solidFill>
                <a:latin typeface="Century Gothic" panose="020B0502020202020204" pitchFamily="34" charset="0"/>
              </a:rPr>
              <a:t>приоритетный заряд на выделенных терминалах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084C1"/>
                </a:solidFill>
                <a:latin typeface="Century Gothic" panose="020B0502020202020204" pitchFamily="34" charset="0"/>
              </a:rPr>
              <a:t>Приоритетный заряд выделенных электробусов</a:t>
            </a:r>
          </a:p>
          <a:p>
            <a:endParaRPr lang="ru-RU" sz="1400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084C1"/>
                </a:solidFill>
                <a:latin typeface="Century Gothic" panose="020B0502020202020204" pitchFamily="34" charset="0"/>
              </a:rPr>
              <a:t>возможность приостановки зарядных сессий соседних терминалов с их последующим восстановлением для реализации приоритетного заряда одного или нескольких электробусов</a:t>
            </a:r>
          </a:p>
          <a:p>
            <a:endParaRPr lang="ru-RU" sz="1400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084C1"/>
                </a:solidFill>
                <a:latin typeface="Century Gothic" panose="020B0502020202020204" pitchFamily="34" charset="0"/>
              </a:rPr>
              <a:t>последовательный заряд нескольких электробусов для распределения и снижения потребляемой мощности во времени.</a:t>
            </a:r>
          </a:p>
          <a:p>
            <a:endParaRPr lang="ru-RU" sz="1400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1084C1"/>
                </a:solidFill>
                <a:latin typeface="Century Gothic" panose="020B0502020202020204" pitchFamily="34" charset="0"/>
              </a:rPr>
              <a:t>организация </a:t>
            </a:r>
            <a:r>
              <a:rPr lang="ru-RU" sz="1400" dirty="0" err="1">
                <a:solidFill>
                  <a:srgbClr val="1084C1"/>
                </a:solidFill>
                <a:latin typeface="Century Gothic" panose="020B0502020202020204" pitchFamily="34" charset="0"/>
              </a:rPr>
              <a:t>подзаряда</a:t>
            </a:r>
            <a:r>
              <a:rPr lang="ru-RU" sz="1400" dirty="0">
                <a:solidFill>
                  <a:srgbClr val="1084C1"/>
                </a:solidFill>
                <a:latin typeface="Century Gothic" panose="020B0502020202020204" pitchFamily="34" charset="0"/>
              </a:rPr>
              <a:t> электробусов перед выпуском на маршрут с учетом расписания.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48F2E2-A300-4311-9038-5B31BC1B76C0}"/>
              </a:ext>
            </a:extLst>
          </p:cNvPr>
          <p:cNvSpPr txBox="1"/>
          <p:nvPr/>
        </p:nvSpPr>
        <p:spPr>
          <a:xfrm>
            <a:off x="4795" y="6481166"/>
            <a:ext cx="756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96047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7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351" y="72000"/>
            <a:ext cx="8280000" cy="71880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Управление зарядной инфраструктурой системы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 e-Park</a:t>
            </a: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 – оперативная диспетчеризация и прозрачность всех процессов</a:t>
            </a:r>
            <a:endParaRPr kumimoji="0" lang="en-US" sz="1800" b="0" dirty="0">
              <a:solidFill>
                <a:srgbClr val="1084C1"/>
              </a:solidFill>
              <a:latin typeface="Century Gothic" panose="020B0502020202020204" pitchFamily="34" charset="0"/>
              <a:cs typeface="Arial" charset="0"/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CB73852-E4EC-4919-8238-B92550B9BCE8}"/>
              </a:ext>
            </a:extLst>
          </p:cNvPr>
          <p:cNvGrpSpPr/>
          <p:nvPr/>
        </p:nvGrpSpPr>
        <p:grpSpPr>
          <a:xfrm>
            <a:off x="811087" y="936000"/>
            <a:ext cx="8280000" cy="3056188"/>
            <a:chOff x="911602" y="875408"/>
            <a:chExt cx="8123215" cy="2967056"/>
          </a:xfrm>
        </p:grpSpPr>
        <p:pic>
          <p:nvPicPr>
            <p:cNvPr id="93" name="Рисунок 92"/>
            <p:cNvPicPr>
              <a:picLocks noChangeAspect="1"/>
            </p:cNvPicPr>
            <p:nvPr/>
          </p:nvPicPr>
          <p:blipFill rotWithShape="1">
            <a:blip r:embed="rId6">
              <a:duotone>
                <a:srgbClr val="4F81BD">
                  <a:shade val="45000"/>
                  <a:satMod val="135000"/>
                </a:srgbClr>
                <a:prstClr val="white"/>
              </a:duotone>
            </a:blip>
            <a:srcRect l="718" t="33024" b="3329"/>
            <a:stretch/>
          </p:blipFill>
          <p:spPr>
            <a:xfrm>
              <a:off x="911602" y="875408"/>
              <a:ext cx="8123215" cy="2967056"/>
            </a:xfrm>
            <a:prstGeom prst="rect">
              <a:avLst/>
            </a:prstGeom>
          </p:spPr>
        </p:pic>
        <p:sp>
          <p:nvSpPr>
            <p:cNvPr id="94" name="Прямоугольник 93"/>
            <p:cNvSpPr/>
            <p:nvPr/>
          </p:nvSpPr>
          <p:spPr>
            <a:xfrm rot="18900000">
              <a:off x="2797013" y="2609578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Прямоугольник 94"/>
            <p:cNvSpPr/>
            <p:nvPr/>
          </p:nvSpPr>
          <p:spPr>
            <a:xfrm rot="18900000">
              <a:off x="3520914" y="2601958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Прямоугольник 95"/>
            <p:cNvSpPr/>
            <p:nvPr/>
          </p:nvSpPr>
          <p:spPr>
            <a:xfrm rot="18900000">
              <a:off x="3764753" y="2601959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Прямоугольник 96"/>
            <p:cNvSpPr/>
            <p:nvPr/>
          </p:nvSpPr>
          <p:spPr>
            <a:xfrm rot="18900000">
              <a:off x="5429944" y="2590646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Прямоугольник 97"/>
            <p:cNvSpPr/>
            <p:nvPr/>
          </p:nvSpPr>
          <p:spPr>
            <a:xfrm rot="18900000">
              <a:off x="6652250" y="2609578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Прямоугольник 98"/>
            <p:cNvSpPr/>
            <p:nvPr/>
          </p:nvSpPr>
          <p:spPr>
            <a:xfrm rot="18900000">
              <a:off x="4488652" y="2609579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Прямоугольник 99"/>
            <p:cNvSpPr/>
            <p:nvPr/>
          </p:nvSpPr>
          <p:spPr>
            <a:xfrm rot="18900000">
              <a:off x="3048474" y="1100819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 rot="18900000">
              <a:off x="3292314" y="1100819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Прямоугольник 101"/>
            <p:cNvSpPr/>
            <p:nvPr/>
          </p:nvSpPr>
          <p:spPr>
            <a:xfrm rot="18900000">
              <a:off x="3520914" y="1100819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 rot="18900000">
              <a:off x="7620475" y="1100818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Прямоугольник 103"/>
            <p:cNvSpPr/>
            <p:nvPr/>
          </p:nvSpPr>
          <p:spPr>
            <a:xfrm rot="18900000">
              <a:off x="5212554" y="1100819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 rot="18900000">
              <a:off x="1600674" y="1108439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 rot="13500000">
              <a:off x="1840363" y="3089651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/>
            <p:cNvSpPr/>
            <p:nvPr/>
          </p:nvSpPr>
          <p:spPr>
            <a:xfrm rot="13500000">
              <a:off x="2068962" y="3089651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/>
            <p:cNvSpPr/>
            <p:nvPr/>
          </p:nvSpPr>
          <p:spPr>
            <a:xfrm rot="13500000">
              <a:off x="2320422" y="3097269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Прямоугольник 108"/>
            <p:cNvSpPr/>
            <p:nvPr/>
          </p:nvSpPr>
          <p:spPr>
            <a:xfrm rot="13500000">
              <a:off x="2541403" y="3097271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Прямоугольник 109"/>
            <p:cNvSpPr/>
            <p:nvPr/>
          </p:nvSpPr>
          <p:spPr>
            <a:xfrm rot="13500000">
              <a:off x="6397123" y="3097271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Прямоугольник 110"/>
            <p:cNvSpPr/>
            <p:nvPr/>
          </p:nvSpPr>
          <p:spPr>
            <a:xfrm rot="13500000">
              <a:off x="7608703" y="3097271"/>
              <a:ext cx="89808" cy="484748"/>
            </a:xfrm>
            <a:prstGeom prst="rect">
              <a:avLst/>
            </a:prstGeom>
            <a:solidFill>
              <a:schemeClr val="accent6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 rot="13500000">
              <a:off x="7844923" y="3097271"/>
              <a:ext cx="89808" cy="484748"/>
            </a:xfrm>
            <a:prstGeom prst="rect">
              <a:avLst/>
            </a:prstGeom>
            <a:solidFill>
              <a:schemeClr val="accent6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Прямоугольник 112"/>
            <p:cNvSpPr/>
            <p:nvPr/>
          </p:nvSpPr>
          <p:spPr>
            <a:xfrm rot="13500000">
              <a:off x="8088764" y="3104891"/>
              <a:ext cx="89808" cy="484748"/>
            </a:xfrm>
            <a:prstGeom prst="rect">
              <a:avLst/>
            </a:prstGeom>
            <a:solidFill>
              <a:schemeClr val="accent6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Прямоугольник 113"/>
            <p:cNvSpPr/>
            <p:nvPr/>
          </p:nvSpPr>
          <p:spPr>
            <a:xfrm rot="13500000">
              <a:off x="8317363" y="3104891"/>
              <a:ext cx="89808" cy="484748"/>
            </a:xfrm>
            <a:prstGeom prst="rect">
              <a:avLst/>
            </a:prstGeom>
            <a:solidFill>
              <a:schemeClr val="accent6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 rot="18900000">
              <a:off x="2080733" y="1100818"/>
              <a:ext cx="89808" cy="484748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 rot="13500000">
              <a:off x="1847982" y="1596130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Прямоугольник 116"/>
            <p:cNvSpPr/>
            <p:nvPr/>
          </p:nvSpPr>
          <p:spPr>
            <a:xfrm rot="13500000">
              <a:off x="2076582" y="1596130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/>
            <p:cNvSpPr/>
            <p:nvPr/>
          </p:nvSpPr>
          <p:spPr>
            <a:xfrm rot="13500000">
              <a:off x="4233042" y="1603750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 rot="13500000">
              <a:off x="4964562" y="1596130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/>
            <p:cNvSpPr/>
            <p:nvPr/>
          </p:nvSpPr>
          <p:spPr>
            <a:xfrm rot="13500000">
              <a:off x="5694593" y="1592790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/>
            <p:cNvSpPr/>
            <p:nvPr/>
          </p:nvSpPr>
          <p:spPr>
            <a:xfrm rot="13500000">
              <a:off x="5932303" y="1611368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/>
            <p:cNvSpPr/>
            <p:nvPr/>
          </p:nvSpPr>
          <p:spPr>
            <a:xfrm rot="13500000">
              <a:off x="4248282" y="3089649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3" name="Прямоугольник 122"/>
            <p:cNvSpPr/>
            <p:nvPr/>
          </p:nvSpPr>
          <p:spPr>
            <a:xfrm rot="13500000">
              <a:off x="4735962" y="3104891"/>
              <a:ext cx="89808" cy="484748"/>
            </a:xfrm>
            <a:prstGeom prst="rect">
              <a:avLst/>
            </a:prstGeom>
            <a:solidFill>
              <a:schemeClr val="accent6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 rot="13500000">
              <a:off x="7608704" y="1596132"/>
              <a:ext cx="89808" cy="484748"/>
            </a:xfrm>
            <a:prstGeom prst="rect">
              <a:avLst/>
            </a:prstGeom>
            <a:solidFill>
              <a:schemeClr val="accent6"/>
            </a:solidFill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143745" y="1755675"/>
              <a:ext cx="194178" cy="237829"/>
            </a:xfrm>
            <a:prstGeom prst="rect">
              <a:avLst/>
            </a:prstGeom>
            <a:solidFill>
              <a:srgbClr val="487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1581211" y="3593269"/>
              <a:ext cx="987252" cy="237829"/>
            </a:xfrm>
            <a:prstGeom prst="rect">
              <a:avLst/>
            </a:prstGeom>
            <a:solidFill>
              <a:srgbClr val="487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/>
            <p:cNvSpPr/>
            <p:nvPr/>
          </p:nvSpPr>
          <p:spPr>
            <a:xfrm rot="13500000">
              <a:off x="2792862" y="3104892"/>
              <a:ext cx="89808" cy="4847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54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ая выноска 9"/>
            <p:cNvSpPr/>
            <p:nvPr/>
          </p:nvSpPr>
          <p:spPr>
            <a:xfrm>
              <a:off x="4575469" y="980729"/>
              <a:ext cx="1797377" cy="2358751"/>
            </a:xfrm>
            <a:custGeom>
              <a:avLst/>
              <a:gdLst>
                <a:gd name="connsiteX0" fmla="*/ 0 w 1797377"/>
                <a:gd name="connsiteY0" fmla="*/ 0 h 2015235"/>
                <a:gd name="connsiteX1" fmla="*/ 299563 w 1797377"/>
                <a:gd name="connsiteY1" fmla="*/ 0 h 2015235"/>
                <a:gd name="connsiteX2" fmla="*/ 299563 w 1797377"/>
                <a:gd name="connsiteY2" fmla="*/ 0 h 2015235"/>
                <a:gd name="connsiteX3" fmla="*/ 748907 w 1797377"/>
                <a:gd name="connsiteY3" fmla="*/ 0 h 2015235"/>
                <a:gd name="connsiteX4" fmla="*/ 1797377 w 1797377"/>
                <a:gd name="connsiteY4" fmla="*/ 0 h 2015235"/>
                <a:gd name="connsiteX5" fmla="*/ 1797377 w 1797377"/>
                <a:gd name="connsiteY5" fmla="*/ 1175554 h 2015235"/>
                <a:gd name="connsiteX6" fmla="*/ 1797377 w 1797377"/>
                <a:gd name="connsiteY6" fmla="*/ 1175554 h 2015235"/>
                <a:gd name="connsiteX7" fmla="*/ 1797377 w 1797377"/>
                <a:gd name="connsiteY7" fmla="*/ 1679363 h 2015235"/>
                <a:gd name="connsiteX8" fmla="*/ 1797377 w 1797377"/>
                <a:gd name="connsiteY8" fmla="*/ 2015235 h 2015235"/>
                <a:gd name="connsiteX9" fmla="*/ 748907 w 1797377"/>
                <a:gd name="connsiteY9" fmla="*/ 2015235 h 2015235"/>
                <a:gd name="connsiteX10" fmla="*/ 228896 w 1797377"/>
                <a:gd name="connsiteY10" fmla="*/ 2358752 h 2015235"/>
                <a:gd name="connsiteX11" fmla="*/ 299563 w 1797377"/>
                <a:gd name="connsiteY11" fmla="*/ 2015235 h 2015235"/>
                <a:gd name="connsiteX12" fmla="*/ 0 w 1797377"/>
                <a:gd name="connsiteY12" fmla="*/ 2015235 h 2015235"/>
                <a:gd name="connsiteX13" fmla="*/ 0 w 1797377"/>
                <a:gd name="connsiteY13" fmla="*/ 1679363 h 2015235"/>
                <a:gd name="connsiteX14" fmla="*/ 0 w 1797377"/>
                <a:gd name="connsiteY14" fmla="*/ 1175554 h 2015235"/>
                <a:gd name="connsiteX15" fmla="*/ 0 w 1797377"/>
                <a:gd name="connsiteY15" fmla="*/ 1175554 h 2015235"/>
                <a:gd name="connsiteX16" fmla="*/ 0 w 1797377"/>
                <a:gd name="connsiteY16" fmla="*/ 0 h 2015235"/>
                <a:gd name="connsiteX0" fmla="*/ 0 w 1797377"/>
                <a:gd name="connsiteY0" fmla="*/ 0 h 2358752"/>
                <a:gd name="connsiteX1" fmla="*/ 299563 w 1797377"/>
                <a:gd name="connsiteY1" fmla="*/ 0 h 2358752"/>
                <a:gd name="connsiteX2" fmla="*/ 299563 w 1797377"/>
                <a:gd name="connsiteY2" fmla="*/ 0 h 2358752"/>
                <a:gd name="connsiteX3" fmla="*/ 748907 w 1797377"/>
                <a:gd name="connsiteY3" fmla="*/ 0 h 2358752"/>
                <a:gd name="connsiteX4" fmla="*/ 1797377 w 1797377"/>
                <a:gd name="connsiteY4" fmla="*/ 0 h 2358752"/>
                <a:gd name="connsiteX5" fmla="*/ 1797377 w 1797377"/>
                <a:gd name="connsiteY5" fmla="*/ 1175554 h 2358752"/>
                <a:gd name="connsiteX6" fmla="*/ 1797377 w 1797377"/>
                <a:gd name="connsiteY6" fmla="*/ 1175554 h 2358752"/>
                <a:gd name="connsiteX7" fmla="*/ 1797377 w 1797377"/>
                <a:gd name="connsiteY7" fmla="*/ 1679363 h 2358752"/>
                <a:gd name="connsiteX8" fmla="*/ 1797377 w 1797377"/>
                <a:gd name="connsiteY8" fmla="*/ 2015235 h 2358752"/>
                <a:gd name="connsiteX9" fmla="*/ 748907 w 1797377"/>
                <a:gd name="connsiteY9" fmla="*/ 2015235 h 2358752"/>
                <a:gd name="connsiteX10" fmla="*/ 228896 w 1797377"/>
                <a:gd name="connsiteY10" fmla="*/ 2358752 h 2358752"/>
                <a:gd name="connsiteX11" fmla="*/ 482443 w 1797377"/>
                <a:gd name="connsiteY11" fmla="*/ 2007615 h 2358752"/>
                <a:gd name="connsiteX12" fmla="*/ 0 w 1797377"/>
                <a:gd name="connsiteY12" fmla="*/ 2015235 h 2358752"/>
                <a:gd name="connsiteX13" fmla="*/ 0 w 1797377"/>
                <a:gd name="connsiteY13" fmla="*/ 1679363 h 2358752"/>
                <a:gd name="connsiteX14" fmla="*/ 0 w 1797377"/>
                <a:gd name="connsiteY14" fmla="*/ 1175554 h 2358752"/>
                <a:gd name="connsiteX15" fmla="*/ 0 w 1797377"/>
                <a:gd name="connsiteY15" fmla="*/ 1175554 h 2358752"/>
                <a:gd name="connsiteX16" fmla="*/ 0 w 1797377"/>
                <a:gd name="connsiteY16" fmla="*/ 0 h 23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97377" h="2358752">
                  <a:moveTo>
                    <a:pt x="0" y="0"/>
                  </a:moveTo>
                  <a:lnTo>
                    <a:pt x="299563" y="0"/>
                  </a:lnTo>
                  <a:lnTo>
                    <a:pt x="299563" y="0"/>
                  </a:lnTo>
                  <a:lnTo>
                    <a:pt x="748907" y="0"/>
                  </a:lnTo>
                  <a:lnTo>
                    <a:pt x="1797377" y="0"/>
                  </a:lnTo>
                  <a:lnTo>
                    <a:pt x="1797377" y="1175554"/>
                  </a:lnTo>
                  <a:lnTo>
                    <a:pt x="1797377" y="1175554"/>
                  </a:lnTo>
                  <a:lnTo>
                    <a:pt x="1797377" y="1679363"/>
                  </a:lnTo>
                  <a:lnTo>
                    <a:pt x="1797377" y="2015235"/>
                  </a:lnTo>
                  <a:lnTo>
                    <a:pt x="748907" y="2015235"/>
                  </a:lnTo>
                  <a:lnTo>
                    <a:pt x="228896" y="2358752"/>
                  </a:lnTo>
                  <a:lnTo>
                    <a:pt x="482443" y="2007615"/>
                  </a:lnTo>
                  <a:lnTo>
                    <a:pt x="0" y="2015235"/>
                  </a:lnTo>
                  <a:lnTo>
                    <a:pt x="0" y="1679363"/>
                  </a:lnTo>
                  <a:lnTo>
                    <a:pt x="0" y="1175554"/>
                  </a:lnTo>
                  <a:lnTo>
                    <a:pt x="0" y="11755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14315" y="1030370"/>
              <a:ext cx="1710285" cy="1966582"/>
            </a:xfrm>
            <a:prstGeom prst="rect">
              <a:avLst/>
            </a:prstGeom>
          </p:spPr>
        </p:pic>
      </p:grp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6FA3B9DF-ADDD-4684-9FF9-A2C68843E8D2}"/>
              </a:ext>
            </a:extLst>
          </p:cNvPr>
          <p:cNvSpPr/>
          <p:nvPr/>
        </p:nvSpPr>
        <p:spPr>
          <a:xfrm>
            <a:off x="802459" y="4072048"/>
            <a:ext cx="8280000" cy="2566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Диспетчер парка может  визуально контролировать состояние всех зарядных терминалов и состояние подключенных электробусов.</a:t>
            </a:r>
          </a:p>
          <a:p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Диспетчер парка имеет возможность оперативного переключения режимов терминалов:</a:t>
            </a:r>
          </a:p>
          <a:p>
            <a:endParaRPr lang="ru-RU" sz="1200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pPr marL="36000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дневной / ночной заряд</a:t>
            </a:r>
          </a:p>
          <a:p>
            <a:pPr marL="36000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принудительный быстрый заряд</a:t>
            </a:r>
          </a:p>
          <a:p>
            <a:pPr marL="36000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использование свободной мощности парка</a:t>
            </a:r>
          </a:p>
          <a:p>
            <a:pPr marL="36000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ограничение выделенной мощности парка</a:t>
            </a:r>
          </a:p>
          <a:p>
            <a:pPr marL="36000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</a:rPr>
              <a:t>поддержание уровня заряда аккумуляторных батарей в холодное время года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1084C1"/>
              </a:solidFill>
              <a:latin typeface="Century Gothic" panose="020B0502020202020204" pitchFamily="34" charset="0"/>
            </a:endParaRPr>
          </a:p>
          <a:p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Система мониторинга работы системы</a:t>
            </a:r>
            <a:r>
              <a:rPr lang="en-US" sz="1200" b="1" dirty="0">
                <a:solidFill>
                  <a:srgbClr val="FF00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e-Park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</a:rPr>
              <a:t>, плюс оснащение каждого терминала датчиком присутствия транспортного средства позволяет системе отобразить диспетчеру реальную картину размещения заряжающихся и не заряжающихся в данный момент электробусов в парке.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AB9B206E-958D-467A-8A7B-AAA052C0CE24}"/>
              </a:ext>
            </a:extLst>
          </p:cNvPr>
          <p:cNvSpPr txBox="1"/>
          <p:nvPr/>
        </p:nvSpPr>
        <p:spPr>
          <a:xfrm>
            <a:off x="4795" y="6481166"/>
            <a:ext cx="756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214235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40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11" name="Object 10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19466" y="1189992"/>
            <a:ext cx="82867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spcAft>
                <a:spcPts val="600"/>
              </a:spcAft>
              <a:buAutoNum type="arabicPeriod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Требуется в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 раза меньше мощности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чем для базового варианта системы паркового заряда.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 отдельных случаях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дополнительные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мощности не требуются совсем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за счет использования мощностей тяговых подстанций трамвая и троллейбуса.</a:t>
            </a:r>
          </a:p>
          <a:p>
            <a:pPr marL="228600" indent="-228600" algn="just">
              <a:spcAft>
                <a:spcPts val="600"/>
              </a:spcAft>
              <a:buAutoNum type="arabicPeriod"/>
            </a:pP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Питание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от сетей переменного тока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380В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и постоянного тока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600В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позволяет максимально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использовать существующую инфраструктуру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оперативно вводить в эксплуатацию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сразу  целиком или частично на первых этапах систему паркового заряда.</a:t>
            </a:r>
          </a:p>
          <a:p>
            <a:pPr marL="228600" indent="-228600" algn="just">
              <a:spcAft>
                <a:spcPts val="600"/>
              </a:spcAft>
              <a:buAutoNum type="arabicPeriod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Комбинирование ультрабыстрого и медленного заряда позволяют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отказаться от применения в парке отдельно стоящих ультрабыстрых зарядных станций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just">
              <a:spcAft>
                <a:spcPts val="600"/>
              </a:spcAft>
              <a:buAutoNum type="arabicPeriod"/>
            </a:pP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Экономия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средств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от 15 до 20% 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по сравнению с организацией базового варианта системы паркового заряда.</a:t>
            </a:r>
          </a:p>
          <a:p>
            <a:pPr marL="228600" indent="-228600" algn="just">
              <a:spcAft>
                <a:spcPts val="600"/>
              </a:spcAft>
              <a:buAutoNum type="arabicPeriod"/>
            </a:pP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Масштабируемость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и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перспективность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системы паркового заряда для последующего развития интеллектуального управления, мониторинга и диспетчеризации.</a:t>
            </a:r>
          </a:p>
          <a:p>
            <a:pPr marL="228600" indent="-228600" algn="just">
              <a:spcAft>
                <a:spcPts val="600"/>
              </a:spcAft>
              <a:buAutoNum type="arabicPeriod"/>
            </a:pP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Готовность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к развертыванию системы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90%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:</a:t>
            </a:r>
          </a:p>
          <a:p>
            <a:pPr marL="540000" lvl="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Конструкция – 90% система 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e-Charge</a:t>
            </a:r>
            <a:endParaRPr lang="ru-RU" sz="1200" dirty="0">
              <a:solidFill>
                <a:srgbClr val="1084C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40000" lvl="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Элементная база – 100% система 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e-Charge</a:t>
            </a:r>
            <a:endParaRPr lang="ru-RU" sz="1200" dirty="0">
              <a:solidFill>
                <a:srgbClr val="1084C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540000" lvl="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Программное обеспечение – 90% система </a:t>
            </a:r>
            <a:r>
              <a:rPr lang="en-US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e-Charge</a:t>
            </a:r>
            <a:endParaRPr lang="ru-RU" sz="12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marL="540000" lvl="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Алгоритм дневной / ночной заряд – 100% апробирован на ОРП «6мкр. Бибирева»</a:t>
            </a:r>
          </a:p>
          <a:p>
            <a:pPr marL="540000" lvl="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Алгоритм автоматического распределения мощности – 100% апробирован на ОРП «6мкр. Бибирева»</a:t>
            </a:r>
          </a:p>
          <a:p>
            <a:pPr marL="540000" lvl="0" indent="-1800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Алгоритмы интеллектуального распределения мощности – 30% апробированы на ОРП «6мкр. Бибирева», требуют совместной работы с ГУП «Мосгортранс»</a:t>
            </a:r>
            <a:endParaRPr lang="en-US" sz="1200" dirty="0">
              <a:solidFill>
                <a:srgbClr val="1084C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80000" lvl="0" algn="just">
              <a:spcAft>
                <a:spcPts val="600"/>
              </a:spcAft>
            </a:pP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Время развертывания</a:t>
            </a:r>
            <a:r>
              <a:rPr lang="ru-RU" sz="1200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системы для отработки алгоритмов интеллектуального распределения мощности - </a:t>
            </a:r>
            <a:r>
              <a:rPr lang="ru-RU" sz="1200" b="1" dirty="0">
                <a:solidFill>
                  <a:srgbClr val="1084C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60 дней</a:t>
            </a:r>
            <a:endParaRPr lang="ru-RU" sz="1200" dirty="0">
              <a:solidFill>
                <a:srgbClr val="1084C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2F41C0-4339-4D10-B06F-387D946BB98C}"/>
              </a:ext>
            </a:extLst>
          </p:cNvPr>
          <p:cNvSpPr txBox="1"/>
          <p:nvPr/>
        </p:nvSpPr>
        <p:spPr>
          <a:xfrm>
            <a:off x="4795" y="6481166"/>
            <a:ext cx="756000" cy="3693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</a:p>
        </p:txBody>
      </p:sp>
      <p:sp>
        <p:nvSpPr>
          <p:cNvPr id="19" name="Заголовок 3">
            <a:extLst>
              <a:ext uri="{FF2B5EF4-FFF2-40B4-BE49-F238E27FC236}">
                <a16:creationId xmlns:a16="http://schemas.microsoft.com/office/drawing/2014/main" id="{20C0E635-1067-4115-BC34-A239DB22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72000"/>
            <a:ext cx="8280000" cy="7207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80000"/>
              </a:lnSpc>
              <a:spcAft>
                <a:spcPts val="600"/>
              </a:spcAft>
            </a:pPr>
            <a:r>
              <a:rPr kumimoji="0" lang="ru-RU" sz="1800" b="0" dirty="0">
                <a:solidFill>
                  <a:srgbClr val="1084C1"/>
                </a:solidFill>
                <a:latin typeface="Century Gothic" panose="020B0502020202020204" pitchFamily="34" charset="0"/>
              </a:rPr>
              <a:t>Преимущества системы паркового заряда </a:t>
            </a:r>
            <a:r>
              <a:rPr kumimoji="0" lang="en-US" sz="1800" b="0" dirty="0">
                <a:solidFill>
                  <a:srgbClr val="FF0000"/>
                </a:solidFill>
                <a:latin typeface="Century Gothic" panose="020B0502020202020204" pitchFamily="34" charset="0"/>
              </a:rPr>
              <a:t>e-Park</a:t>
            </a:r>
          </a:p>
        </p:txBody>
      </p:sp>
    </p:spTree>
    <p:extLst>
      <p:ext uri="{BB962C8B-B14F-4D97-AF65-F5344CB8AC3E}">
        <p14:creationId xmlns:p14="http://schemas.microsoft.com/office/powerpoint/2010/main" val="27292063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8DB3E2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24086</TotalTime>
  <Words>1415</Words>
  <Application>Microsoft Office PowerPoint</Application>
  <PresentationFormat>Экран (4:3)</PresentationFormat>
  <Paragraphs>187</Paragraphs>
  <Slides>14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Тема Office</vt:lpstr>
      <vt:lpstr>think-cell Slide</vt:lpstr>
      <vt:lpstr>Система паркового  заряда электробусов e-Park </vt:lpstr>
      <vt:lpstr>Комплексный подход к реализации «купольной» системы паркового заряда электробусов</vt:lpstr>
      <vt:lpstr>В качестве базы для комбинированной системы заряда e-Park используются ультрабыстрые зарядные станции e-Charge</vt:lpstr>
      <vt:lpstr>Система ультрабыстрого заряда e-Charge масштабируется до системы паркового заряда e-Park</vt:lpstr>
      <vt:lpstr>Уникальная особенность системы паркового заряда e-Park - распределение мощности между зарядными терминалами </vt:lpstr>
      <vt:lpstr>Система паркового заряда e-Park позволяет уменьшить питающие мощности в 3 раза по сравнению с базовыми системами, обеспечивающими только медленный заряд</vt:lpstr>
      <vt:lpstr>Интеллектуальное управление системы e-Park  - подбор оптимальных режимов заряда для всего парка</vt:lpstr>
      <vt:lpstr>Управление зарядной инфраструктурой системы e-Park – оперативная диспетчеризация и прозрачность всех процессов</vt:lpstr>
      <vt:lpstr>Преимущества системы паркового заряда e-Park</vt:lpstr>
      <vt:lpstr>Перспективы применения систем паркового заряда e-Park для систем распределенного заряда на ОРП e-City</vt:lpstr>
      <vt:lpstr>Приложение 1: Варианты размещения зарядных терминалов системы e-Park </vt:lpstr>
      <vt:lpstr>Приложение 2: Варианты размещения зарядных терминалов системы e-Park </vt:lpstr>
      <vt:lpstr>Приложение 3: Варианты размещения зарядных терминалов системы e-Park 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Системы паркового заряда электробусов ЗАО "НПП ЭНЕРГИЯ"</dc:title>
  <dc:creator>ЗАО "НПП ЭНЕРГИЯ"</dc:creator>
  <cp:keywords>Электробус;Заряд;Депо Парк</cp:keywords>
  <cp:lastModifiedBy>Алексей Большаков</cp:lastModifiedBy>
  <cp:revision>1081</cp:revision>
  <cp:lastPrinted>2020-02-13T10:06:59Z</cp:lastPrinted>
  <dcterms:created xsi:type="dcterms:W3CDTF">2010-01-26T12:40:23Z</dcterms:created>
  <dcterms:modified xsi:type="dcterms:W3CDTF">2020-10-08T12:23:27Z</dcterms:modified>
</cp:coreProperties>
</file>