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9"/>
  </p:notesMasterIdLst>
  <p:sldIdLst>
    <p:sldId id="256" r:id="rId2"/>
    <p:sldId id="285" r:id="rId3"/>
    <p:sldId id="290" r:id="rId4"/>
    <p:sldId id="287" r:id="rId5"/>
    <p:sldId id="289" r:id="rId6"/>
    <p:sldId id="279" r:id="rId7"/>
    <p:sldId id="28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6699FF"/>
    <a:srgbClr val="3366FF"/>
    <a:srgbClr val="3333FF"/>
    <a:srgbClr val="00B6F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 autoAdjust="0"/>
  </p:normalViewPr>
  <p:slideViewPr>
    <p:cSldViewPr>
      <p:cViewPr>
        <p:scale>
          <a:sx n="100" d="100"/>
          <a:sy n="100" d="100"/>
        </p:scale>
        <p:origin x="-190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olkin\Desktop\&#1064;&#1072;&#1073;&#1083;&#1086;&#108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olkin\Desktop\&#1064;&#1072;&#1073;&#1083;&#1086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310"/>
      <c:depthPercent val="100"/>
      <c:perspective val="60"/>
    </c:view3D>
    <c:floor>
      <c:spPr>
        <a:noFill/>
        <a:ln w="9525">
          <a:noFill/>
        </a:ln>
      </c:spPr>
    </c:floor>
    <c:sideWall>
      <c:spPr>
        <a:ln w="25400">
          <a:noFill/>
        </a:ln>
      </c:spPr>
    </c:sideWall>
    <c:plotArea>
      <c:layout>
        <c:manualLayout>
          <c:layoutTarget val="inner"/>
          <c:xMode val="edge"/>
          <c:yMode val="edge"/>
          <c:x val="9.6613317066883628E-2"/>
          <c:y val="1.3831060089425034E-2"/>
          <c:w val="0.88766666843916253"/>
          <c:h val="0.93628246234088464"/>
        </c:manualLayout>
      </c:layout>
      <c:area3DChart>
        <c:grouping val="standard"/>
        <c:ser>
          <c:idx val="9"/>
          <c:order val="0"/>
          <c:tx>
            <c:strRef>
              <c:f>Ноль!$M$1</c:f>
              <c:strCache>
                <c:ptCount val="1"/>
                <c:pt idx="0">
                  <c:v>В-ТПЕД-2,0к-600Н (SD2500)</c:v>
                </c:pt>
              </c:strCache>
            </c:strRef>
          </c:tx>
          <c:spPr>
            <a:solidFill>
              <a:srgbClr val="CCFFFF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plastic"/>
          </c:spPr>
          <c:cat>
            <c:numRef>
              <c:f>Ноль!$A$68:$A$78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Ноль!$M$54:$M$64</c:f>
              <c:numCache>
                <c:formatCode>General</c:formatCode>
                <c:ptCount val="11"/>
                <c:pt idx="0">
                  <c:v>365.4433377934285</c:v>
                </c:pt>
                <c:pt idx="1">
                  <c:v>3820.3873377934283</c:v>
                </c:pt>
                <c:pt idx="2">
                  <c:v>7387.4593377934316</c:v>
                </c:pt>
                <c:pt idx="3">
                  <c:v>11066.659337793428</c:v>
                </c:pt>
                <c:pt idx="4">
                  <c:v>14857.987337793431</c:v>
                </c:pt>
                <c:pt idx="5">
                  <c:v>18761.443337793433</c:v>
                </c:pt>
                <c:pt idx="6">
                  <c:v>22777.027337793428</c:v>
                </c:pt>
                <c:pt idx="7">
                  <c:v>26904.739337793424</c:v>
                </c:pt>
                <c:pt idx="8">
                  <c:v>31144.579337793431</c:v>
                </c:pt>
                <c:pt idx="9">
                  <c:v>35496.547337793425</c:v>
                </c:pt>
                <c:pt idx="10">
                  <c:v>39960.643337793423</c:v>
                </c:pt>
              </c:numCache>
            </c:numRef>
          </c:val>
        </c:ser>
        <c:ser>
          <c:idx val="2"/>
          <c:order val="1"/>
          <c:tx>
            <c:strRef>
              <c:f>Ноль!$R$1</c:f>
              <c:strCache>
                <c:ptCount val="1"/>
                <c:pt idx="0">
                  <c:v>ВАКЛЕ-2,0к-600Н (В800)</c:v>
                </c:pt>
              </c:strCache>
            </c:strRef>
          </c:tx>
          <c:spPr>
            <a:solidFill>
              <a:srgbClr val="66CCFF"/>
            </a:solidFill>
            <a:ln w="25400">
              <a:noFill/>
            </a:ln>
          </c:spPr>
          <c:cat>
            <c:numRef>
              <c:f>Ноль!$A$68:$A$78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Ноль!$R$54:$R$64</c:f>
              <c:numCache>
                <c:formatCode>General</c:formatCode>
                <c:ptCount val="11"/>
                <c:pt idx="0">
                  <c:v>454.76338779509427</c:v>
                </c:pt>
                <c:pt idx="1">
                  <c:v>3720.4913877950949</c:v>
                </c:pt>
                <c:pt idx="2">
                  <c:v>7210.4753877950952</c:v>
                </c:pt>
                <c:pt idx="3">
                  <c:v>10924.715387795093</c:v>
                </c:pt>
                <c:pt idx="4">
                  <c:v>14863.211387795096</c:v>
                </c:pt>
                <c:pt idx="5">
                  <c:v>19025.963387795095</c:v>
                </c:pt>
                <c:pt idx="6">
                  <c:v>23412.971387795093</c:v>
                </c:pt>
                <c:pt idx="7">
                  <c:v>28024.235387795092</c:v>
                </c:pt>
                <c:pt idx="8">
                  <c:v>32859.7553877951</c:v>
                </c:pt>
                <c:pt idx="9">
                  <c:v>37919.53138779509</c:v>
                </c:pt>
                <c:pt idx="10">
                  <c:v>43203.563387795097</c:v>
                </c:pt>
              </c:numCache>
            </c:numRef>
          </c:val>
        </c:ser>
        <c:ser>
          <c:idx val="1"/>
          <c:order val="2"/>
          <c:tx>
            <c:strRef>
              <c:f>Ноль!$Q$1</c:f>
              <c:strCache>
                <c:ptCount val="1"/>
                <c:pt idx="0">
                  <c:v>ВАКЛЕ-2,0к-600Н (Д143-800)</c:v>
                </c:pt>
              </c:strCache>
            </c:strRef>
          </c:tx>
          <c:spPr>
            <a:solidFill>
              <a:srgbClr val="3399FF"/>
            </a:solidFill>
            <a:ln w="25400">
              <a:noFill/>
            </a:ln>
          </c:spPr>
          <c:cat>
            <c:numRef>
              <c:f>Ноль!$A$68:$A$78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Ноль!$Q$54:$Q$64</c:f>
              <c:numCache>
                <c:formatCode>General</c:formatCode>
                <c:ptCount val="11"/>
                <c:pt idx="0">
                  <c:v>454.76338779509427</c:v>
                </c:pt>
                <c:pt idx="1">
                  <c:v>4070.8913877950949</c:v>
                </c:pt>
                <c:pt idx="2">
                  <c:v>7911.2753877950954</c:v>
                </c:pt>
                <c:pt idx="3">
                  <c:v>11975.915387795092</c:v>
                </c:pt>
                <c:pt idx="4">
                  <c:v>16264.811387795096</c:v>
                </c:pt>
                <c:pt idx="5">
                  <c:v>20777.963387795095</c:v>
                </c:pt>
                <c:pt idx="6">
                  <c:v>25515.371387795094</c:v>
                </c:pt>
                <c:pt idx="7">
                  <c:v>30477.035387795091</c:v>
                </c:pt>
                <c:pt idx="8">
                  <c:v>35662.955387795097</c:v>
                </c:pt>
                <c:pt idx="9">
                  <c:v>41073.131387795089</c:v>
                </c:pt>
                <c:pt idx="10">
                  <c:v>46707.563387795097</c:v>
                </c:pt>
              </c:numCache>
            </c:numRef>
          </c:val>
        </c:ser>
        <c:ser>
          <c:idx val="0"/>
          <c:order val="3"/>
          <c:tx>
            <c:strRef>
              <c:f>Ноль!$P$1</c:f>
              <c:strCache>
                <c:ptCount val="1"/>
                <c:pt idx="0">
                  <c:v>БВКЛЕ-2,0к-600Н (ВЛ200)</c:v>
                </c:pt>
              </c:strCache>
            </c:strRef>
          </c:tx>
          <c:spPr>
            <a:solidFill>
              <a:srgbClr val="0066FF"/>
            </a:solidFill>
            <a:ln w="25400">
              <a:noFill/>
            </a:ln>
          </c:spPr>
          <c:cat>
            <c:numRef>
              <c:f>Ноль!$A$68:$A$78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Ноль!$P$54:$P$64</c:f>
              <c:numCache>
                <c:formatCode>General</c:formatCode>
                <c:ptCount val="11"/>
                <c:pt idx="0">
                  <c:v>9523.0856677407246</c:v>
                </c:pt>
                <c:pt idx="1">
                  <c:v>14448.483267740725</c:v>
                </c:pt>
                <c:pt idx="2">
                  <c:v>19553.636067740725</c:v>
                </c:pt>
                <c:pt idx="3">
                  <c:v>24838.544067740724</c:v>
                </c:pt>
                <c:pt idx="4">
                  <c:v>30303.207267740723</c:v>
                </c:pt>
                <c:pt idx="5">
                  <c:v>35947.625667740722</c:v>
                </c:pt>
                <c:pt idx="6">
                  <c:v>41771.799267740724</c:v>
                </c:pt>
                <c:pt idx="7">
                  <c:v>47775.728067740725</c:v>
                </c:pt>
                <c:pt idx="8">
                  <c:v>53959.412067740726</c:v>
                </c:pt>
                <c:pt idx="9">
                  <c:v>60322.851267740727</c:v>
                </c:pt>
                <c:pt idx="10">
                  <c:v>66866.04566774072</c:v>
                </c:pt>
              </c:numCache>
            </c:numRef>
          </c:val>
        </c:ser>
        <c:ser>
          <c:idx val="3"/>
          <c:order val="4"/>
          <c:tx>
            <c:strRef>
              <c:f>Ноль!$O$1</c:f>
              <c:strCache>
                <c:ptCount val="1"/>
                <c:pt idx="0">
                  <c:v>БВКЛ-2,0к-600Н (ВЛ200)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cat>
            <c:numRef>
              <c:f>Ноль!$A$68:$A$78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Ноль!$O$54:$O$64</c:f>
              <c:numCache>
                <c:formatCode>General</c:formatCode>
                <c:ptCount val="11"/>
                <c:pt idx="0">
                  <c:v>37689.101633852828</c:v>
                </c:pt>
                <c:pt idx="1">
                  <c:v>44256.298433852826</c:v>
                </c:pt>
                <c:pt idx="2">
                  <c:v>51063.168833852826</c:v>
                </c:pt>
                <c:pt idx="3">
                  <c:v>58109.712833852827</c:v>
                </c:pt>
                <c:pt idx="4">
                  <c:v>65395.930433852838</c:v>
                </c:pt>
                <c:pt idx="5">
                  <c:v>72921.821633852844</c:v>
                </c:pt>
                <c:pt idx="6">
                  <c:v>80687.386433852836</c:v>
                </c:pt>
                <c:pt idx="7">
                  <c:v>88692.624833852838</c:v>
                </c:pt>
                <c:pt idx="8">
                  <c:v>96937.536833852864</c:v>
                </c:pt>
                <c:pt idx="9">
                  <c:v>105422.12243385284</c:v>
                </c:pt>
                <c:pt idx="10">
                  <c:v>114146.38163385284</c:v>
                </c:pt>
              </c:numCache>
            </c:numRef>
          </c:val>
        </c:ser>
        <c:ser>
          <c:idx val="8"/>
          <c:order val="5"/>
          <c:tx>
            <c:strRef>
              <c:f>Ноль!$N$1</c:f>
              <c:strCache>
                <c:ptCount val="1"/>
                <c:pt idx="0">
                  <c:v>БВК-2,0к-600Н (В200)</c:v>
                </c:pt>
              </c:strCache>
            </c:strRef>
          </c:tx>
          <c:spPr>
            <a:solidFill>
              <a:srgbClr val="0000C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plastic"/>
          </c:spPr>
          <c:cat>
            <c:numRef>
              <c:f>Ноль!$A$68:$A$78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Ноль!$N$54:$N$64</c:f>
              <c:numCache>
                <c:formatCode>General</c:formatCode>
                <c:ptCount val="11"/>
                <c:pt idx="0">
                  <c:v>35331.467755901882</c:v>
                </c:pt>
                <c:pt idx="1">
                  <c:v>45182.262955901882</c:v>
                </c:pt>
                <c:pt idx="2">
                  <c:v>55392.568555901882</c:v>
                </c:pt>
                <c:pt idx="3">
                  <c:v>65962.384555901866</c:v>
                </c:pt>
                <c:pt idx="4">
                  <c:v>76891.710955901886</c:v>
                </c:pt>
                <c:pt idx="5">
                  <c:v>88180.547755901891</c:v>
                </c:pt>
                <c:pt idx="6">
                  <c:v>99828.894955901866</c:v>
                </c:pt>
                <c:pt idx="7">
                  <c:v>111836.7525559019</c:v>
                </c:pt>
                <c:pt idx="8">
                  <c:v>124204.12055590189</c:v>
                </c:pt>
                <c:pt idx="9">
                  <c:v>136930.99895590189</c:v>
                </c:pt>
                <c:pt idx="10">
                  <c:v>150017.3877559019</c:v>
                </c:pt>
              </c:numCache>
            </c:numRef>
          </c:val>
        </c:ser>
        <c:gapDepth val="51"/>
        <c:axId val="36086528"/>
        <c:axId val="41296256"/>
        <c:axId val="56561664"/>
      </c:area3DChart>
      <c:catAx>
        <c:axId val="36086528"/>
        <c:scaling>
          <c:orientation val="maxMin"/>
        </c:scaling>
        <c:axPos val="b"/>
        <c:title>
          <c:tx>
            <c:rich>
              <a:bodyPr rot="-1020000"/>
              <a:lstStyle/>
              <a:p>
                <a:pPr>
                  <a:defRPr sz="1400"/>
                </a:pPr>
                <a:r>
                  <a:rPr lang="ru-RU" sz="1400"/>
                  <a:t>Коэффициент загрузки</a:t>
                </a:r>
              </a:p>
            </c:rich>
          </c:tx>
          <c:layout>
            <c:manualLayout>
              <c:xMode val="edge"/>
              <c:yMode val="edge"/>
              <c:x val="0.71206327469133235"/>
              <c:y val="0.8381176732567622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1296256"/>
        <c:crossesAt val="0"/>
        <c:auto val="1"/>
        <c:lblAlgn val="ctr"/>
        <c:lblOffset val="100"/>
      </c:catAx>
      <c:valAx>
        <c:axId val="4129625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ru-RU" sz="1400"/>
                  <a:t>Потери энергии, </a:t>
                </a:r>
              </a:p>
              <a:p>
                <a:pPr>
                  <a:defRPr sz="1400"/>
                </a:pPr>
                <a:r>
                  <a:rPr lang="ru-RU" sz="1400"/>
                  <a:t>кВтч в год</a:t>
                </a:r>
              </a:p>
            </c:rich>
          </c:tx>
          <c:layout>
            <c:manualLayout>
              <c:xMode val="edge"/>
              <c:yMode val="edge"/>
              <c:x val="1.1626941231373283E-2"/>
              <c:y val="3.603153896731686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6086528"/>
        <c:crosses val="max"/>
        <c:crossBetween val="midCat"/>
      </c:valAx>
      <c:serAx>
        <c:axId val="56561664"/>
        <c:scaling>
          <c:orientation val="minMax"/>
        </c:scaling>
        <c:delete val="1"/>
        <c:axPos val="b"/>
        <c:tickLblPos val="none"/>
        <c:crossAx val="41296256"/>
        <c:crossesAt val="0"/>
        <c:tickLblSkip val="10"/>
      </c:serAx>
    </c:plotArea>
    <c:legend>
      <c:legendPos val="r"/>
      <c:layout>
        <c:manualLayout>
          <c:xMode val="edge"/>
          <c:yMode val="edge"/>
          <c:x val="0.59767051675486771"/>
          <c:y val="5.3516785207285429E-2"/>
          <c:w val="0.30814921498721809"/>
          <c:h val="0.3773482434373102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290"/>
      <c:depthPercent val="50"/>
      <c:perspective val="80"/>
    </c:view3D>
    <c:floor>
      <c:spPr>
        <a:solidFill>
          <a:sysClr val="window" lastClr="FFFFFF">
            <a:lumMod val="95000"/>
          </a:sysClr>
        </a:solidFill>
      </c:spPr>
    </c:floor>
    <c:plotArea>
      <c:layout>
        <c:manualLayout>
          <c:layoutTarget val="inner"/>
          <c:xMode val="edge"/>
          <c:yMode val="edge"/>
          <c:x val="6.6006731780272054E-2"/>
          <c:y val="2.074825949208282E-2"/>
          <c:w val="0.94867333258365583"/>
          <c:h val="0.97371032895506548"/>
        </c:manualLayout>
      </c:layout>
      <c:bar3DChart>
        <c:barDir val="col"/>
        <c:grouping val="standard"/>
        <c:ser>
          <c:idx val="2"/>
          <c:order val="0"/>
          <c:tx>
            <c:strRef>
              <c:f>Ноль!$R$1</c:f>
              <c:strCache>
                <c:ptCount val="1"/>
                <c:pt idx="0">
                  <c:v>ВАКЛЕ-2,0к-600Н (В800)</c:v>
                </c:pt>
              </c:strCache>
            </c:strRef>
          </c:tx>
          <c:spPr>
            <a:solidFill>
              <a:srgbClr val="66CCFF">
                <a:alpha val="94902"/>
              </a:srgbClr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2.9992038578459265E-2"/>
                  <c:y val="-1.6137132006850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Ноль!$A$81:$A$91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Ноль!$R$91</c:f>
              <c:numCache>
                <c:formatCode>#,##0</c:formatCode>
                <c:ptCount val="1"/>
                <c:pt idx="0">
                  <c:v>15.047149032007757</c:v>
                </c:pt>
              </c:numCache>
            </c:numRef>
          </c:val>
        </c:ser>
        <c:ser>
          <c:idx val="1"/>
          <c:order val="1"/>
          <c:tx>
            <c:strRef>
              <c:f>Ноль!$Q$1</c:f>
              <c:strCache>
                <c:ptCount val="1"/>
                <c:pt idx="0">
                  <c:v>ВАКЛЕ-2,0к-600Н (Д143-800)</c:v>
                </c:pt>
              </c:strCache>
            </c:strRef>
          </c:tx>
          <c:spPr>
            <a:solidFill>
              <a:srgbClr val="3399FF">
                <a:alpha val="94902"/>
              </a:srgbClr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2.959867575058571E-2"/>
                  <c:y val="-3.589052880031244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Ноль!$A$81:$A$91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Ноль!$Q$91</c:f>
              <c:numCache>
                <c:formatCode>#,##0</c:formatCode>
                <c:ptCount val="1"/>
                <c:pt idx="0">
                  <c:v>31.305709032007755</c:v>
                </c:pt>
              </c:numCache>
            </c:numRef>
          </c:val>
        </c:ser>
        <c:ser>
          <c:idx val="0"/>
          <c:order val="2"/>
          <c:tx>
            <c:strRef>
              <c:f>Ноль!$P$1</c:f>
              <c:strCache>
                <c:ptCount val="1"/>
                <c:pt idx="0">
                  <c:v>БВКЛЕ-2,0к-600Н (ВЛ200)</c:v>
                </c:pt>
              </c:strCache>
            </c:strRef>
          </c:tx>
          <c:spPr>
            <a:solidFill>
              <a:srgbClr val="0066FF">
                <a:alpha val="94902"/>
              </a:srgbClr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2.663880817552715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Ноль!$A$81:$A$91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Ноль!$P$91</c:f>
              <c:numCache>
                <c:formatCode>#,##0</c:formatCode>
                <c:ptCount val="1"/>
                <c:pt idx="0">
                  <c:v>124.84106681095544</c:v>
                </c:pt>
              </c:numCache>
            </c:numRef>
          </c:val>
        </c:ser>
        <c:ser>
          <c:idx val="3"/>
          <c:order val="3"/>
          <c:tx>
            <c:strRef>
              <c:f>Ноль!$O$1</c:f>
              <c:strCache>
                <c:ptCount val="1"/>
                <c:pt idx="0">
                  <c:v>БВКЛ-2,0к-600Н (ВЛ200)</c:v>
                </c:pt>
              </c:strCache>
            </c:strRef>
          </c:tx>
          <c:spPr>
            <a:solidFill>
              <a:srgbClr val="0000FF">
                <a:alpha val="92941"/>
              </a:srgbClr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3.1078842598554E-2"/>
                  <c:y val="-7.178105760062489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Ноль!$A$81:$A$91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Ноль!$O$91</c:f>
              <c:numCache>
                <c:formatCode>#,##0</c:formatCode>
                <c:ptCount val="1"/>
                <c:pt idx="0">
                  <c:v>344.22182569371569</c:v>
                </c:pt>
              </c:numCache>
            </c:numRef>
          </c:val>
        </c:ser>
        <c:ser>
          <c:idx val="8"/>
          <c:order val="4"/>
          <c:tx>
            <c:strRef>
              <c:f>Ноль!$N$1</c:f>
              <c:strCache>
                <c:ptCount val="1"/>
                <c:pt idx="0">
                  <c:v>БВК-2,0к-600Н (В200)</c:v>
                </c:pt>
              </c:strCache>
            </c:strRef>
          </c:tx>
          <c:spPr>
            <a:solidFill>
              <a:srgbClr val="0000C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plastic"/>
          </c:spPr>
          <c:dLbls>
            <c:dLbl>
              <c:idx val="0"/>
              <c:layout>
                <c:manualLayout>
                  <c:x val="3.4038593643393074E-2"/>
                  <c:y val="-1.6150737960140601E-2"/>
                </c:manualLayout>
              </c:layout>
              <c:showVal val="1"/>
            </c:dLbl>
            <c:txPr>
              <a:bodyPr anchor="ctr" anchorCtr="1"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Ноль!$A$81:$A$91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Ноль!$N$91</c:f>
              <c:numCache>
                <c:formatCode>#,##0</c:formatCode>
                <c:ptCount val="1"/>
                <c:pt idx="0">
                  <c:v>510.66329410002334</c:v>
                </c:pt>
              </c:numCache>
            </c:numRef>
          </c:val>
        </c:ser>
        <c:gapWidth val="301"/>
        <c:gapDepth val="71"/>
        <c:shape val="box"/>
        <c:axId val="56584448"/>
        <c:axId val="56680832"/>
        <c:axId val="36048896"/>
      </c:bar3DChart>
      <c:catAx>
        <c:axId val="56584448"/>
        <c:scaling>
          <c:orientation val="maxMin"/>
        </c:scaling>
        <c:delete val="1"/>
        <c:axPos val="b"/>
        <c:numFmt formatCode="General" sourceLinked="1"/>
        <c:tickLblPos val="none"/>
        <c:crossAx val="56680832"/>
        <c:crosses val="autoZero"/>
        <c:auto val="1"/>
        <c:lblAlgn val="ctr"/>
        <c:lblOffset val="100"/>
      </c:catAx>
      <c:valAx>
        <c:axId val="56680832"/>
        <c:scaling>
          <c:orientation val="minMax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ru-RU" sz="1400"/>
                  <a:t>Экономия, </a:t>
                </a:r>
              </a:p>
              <a:p>
                <a:pPr>
                  <a:defRPr sz="1400"/>
                </a:pPr>
                <a:r>
                  <a:rPr lang="ru-RU" sz="1400"/>
                  <a:t>тыс. руб. в год</a:t>
                </a:r>
              </a:p>
            </c:rich>
          </c:tx>
          <c:layout>
            <c:manualLayout>
              <c:xMode val="edge"/>
              <c:yMode val="edge"/>
              <c:x val="7.8589511230463996E-2"/>
              <c:y val="2.5354329178850022E-3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6584448"/>
        <c:crosses val="max"/>
        <c:crossBetween val="between"/>
        <c:majorUnit val="50"/>
      </c:valAx>
      <c:serAx>
        <c:axId val="36048896"/>
        <c:scaling>
          <c:orientation val="minMax"/>
        </c:scaling>
        <c:axPos val="b"/>
        <c:tickLblPos val="none"/>
        <c:crossAx val="56680832"/>
        <c:crosses val="autoZero"/>
        <c:tickLblSkip val="10"/>
        <c:tickMarkSkip val="1000"/>
      </c:serAx>
    </c:plotArea>
    <c:legend>
      <c:legendPos val="r"/>
      <c:layout>
        <c:manualLayout>
          <c:xMode val="edge"/>
          <c:yMode val="edge"/>
          <c:x val="0.54209180796143952"/>
          <c:y val="0.15318523879374268"/>
          <c:w val="0.35739511011615471"/>
          <c:h val="0.2760347351071649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99286-A4A4-42F6-8016-0F844FC458E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CFF1B-5236-459A-B03F-BE9B1041B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286808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5133EA-06C2-4AFD-B41B-6238BA43AD8A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B5151F-1B45-465A-BEA7-2116F54CF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F087AC-C5CC-42FA-B8E0-CB94E7727817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78B8F9-0BE8-4A65-B5D6-E9F6D03F0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8819EA-BAFC-4061-9C4F-CFEDF97AB93E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A1CAC1-52B3-4558-BD08-9309C89C8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B2E47A1-404F-420D-8755-E2C22D457C89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5FDB9F-7C94-43A8-84C9-32AF0F426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B39538-14AD-4F2F-83A3-FBC753558E26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208E5A8-06EC-40BC-9F7A-E5DEFBED0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44C107-03BB-4B35-90A8-077E689F3376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6ACA50-81DB-468F-B438-E95ED66D9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A5FFA6-F0B0-4506-87A2-FFE74DB9ADE3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AD4847-A449-43D4-A0C7-564876451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078465-E7C0-47E2-86A8-567C274FD746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5C2AD0-8DDE-436F-9BE8-ADA9C20C2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5DAC78-DC1A-43EF-A0C4-97A0C5073A13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5825C5-4F72-4483-BE4D-300C87003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16F4113-71BC-4E9F-8093-EB71370FFD1B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C25C82-B8CB-4F68-94B3-B15B1C93A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D541E0-A1F8-42A9-B218-0A341F467D27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E4A7E3-5DD1-4812-B351-FB2B27BC3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lum bright="4000"/>
          </a:blip>
          <a:srcRect t="82947" r="69293" b="1534"/>
          <a:stretch>
            <a:fillRect/>
          </a:stretch>
        </p:blipFill>
        <p:spPr bwMode="auto">
          <a:xfrm>
            <a:off x="3500438" y="0"/>
            <a:ext cx="56435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 l="45506" t="17229" r="49867" b="14377"/>
          <a:stretch>
            <a:fillRect/>
          </a:stretch>
        </p:blipFill>
        <p:spPr bwMode="auto">
          <a:xfrm>
            <a:off x="0" y="0"/>
            <a:ext cx="7143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 rot="10800000">
            <a:off x="714375" y="1643063"/>
            <a:ext cx="5643563" cy="1587"/>
          </a:xfrm>
          <a:prstGeom prst="line">
            <a:avLst/>
          </a:prstGeom>
          <a:ln w="50800">
            <a:solidFill>
              <a:srgbClr val="00B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Рисунок 9" descr="ЛОГОТИП color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72250" y="1500188"/>
            <a:ext cx="223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p-energy.ru/" TargetMode="External"/><Relationship Id="rId2" Type="http://schemas.openxmlformats.org/officeDocument/2006/relationships/hyperlink" Target="mailto:nppen@dol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4238" y="2078038"/>
            <a:ext cx="8143875" cy="237648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Энергосбережение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тяговых подстанциях городского электротранспорта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17475" y="6351588"/>
            <a:ext cx="204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г. Москва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2015г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 l="43327" t="32532" r="12634" b="45770"/>
          <a:stretch>
            <a:fillRect/>
          </a:stretch>
        </p:blipFill>
        <p:spPr bwMode="auto">
          <a:xfrm>
            <a:off x="2344738" y="4886325"/>
            <a:ext cx="67992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813" y="274638"/>
            <a:ext cx="828675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Основные типы применяемых выпрямителей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1916834"/>
          <a:ext cx="8028896" cy="4320480"/>
        </p:xfrm>
        <a:graphic>
          <a:graphicData uri="http://schemas.openxmlformats.org/drawingml/2006/table">
            <a:tbl>
              <a:tblPr/>
              <a:tblGrid>
                <a:gridCol w="1772780"/>
                <a:gridCol w="1042686"/>
                <a:gridCol w="1042686"/>
                <a:gridCol w="1042686"/>
                <a:gridCol w="1042686"/>
                <a:gridCol w="1042686"/>
                <a:gridCol w="1042686"/>
              </a:tblGrid>
              <a:tr h="741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Тип выпрямителя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В-ТПЕД-2,0к-600Н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БВК-2,0к-600Н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БВКЛ-2,0к-600Н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БВКЛЕ-2,0к-600Н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ВАКЛЕ-2,0к-600Н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ВАКЛЕ-2,0к-600Н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40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Номинальное напряжение, В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600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600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600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600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600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600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40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Номинальный ток, 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2000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2000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2000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2000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2000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2000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40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Тип применяемых диодов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SD 2500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В200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ВЛ200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ВЛ200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Д143-800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В800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40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Класс напряжения диодов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 14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 13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 13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 28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 24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40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диодов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144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96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72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668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последовательно соединенных диодов в плече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453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параллельных ветвей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40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Тип вентиляции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естественная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принудительная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принудительная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естественная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естественная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естественная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813" y="274638"/>
            <a:ext cx="828675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Основные потери в преобразовательных секциях </a:t>
            </a:r>
            <a:endParaRPr lang="ru-RU" dirty="0"/>
          </a:p>
        </p:txBody>
      </p:sp>
      <p:pic>
        <p:nvPicPr>
          <p:cNvPr id="5" name="Рисунок 4" descr="ди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265" y="2078019"/>
            <a:ext cx="1080000" cy="1080000"/>
          </a:xfrm>
          <a:prstGeom prst="rect">
            <a:avLst/>
          </a:prstGeom>
        </p:spPr>
      </p:pic>
      <p:pic>
        <p:nvPicPr>
          <p:cNvPr id="6" name="Рисунок 5" descr="резист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265" y="3611565"/>
            <a:ext cx="1080000" cy="1080000"/>
          </a:xfrm>
          <a:prstGeom prst="rect">
            <a:avLst/>
          </a:prstGeom>
        </p:spPr>
      </p:pic>
      <p:pic>
        <p:nvPicPr>
          <p:cNvPr id="7" name="Рисунок 6" descr="вентилят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265" y="5145111"/>
            <a:ext cx="1080000" cy="108000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2308194" y="2041506"/>
            <a:ext cx="668187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Потери в силовых полупроводниковых приборах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2462121" y="3575052"/>
            <a:ext cx="668187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Потери в шунтирующих резисторах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2462121" y="5108598"/>
            <a:ext cx="668187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Потери в системе принудительной вентиляции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813" y="274638"/>
            <a:ext cx="828675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Годовые потери энергии в преобразовательных секциях</a:t>
            </a:r>
            <a:endParaRPr lang="ru-RU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187624" y="1700808"/>
          <a:ext cx="7416824" cy="499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ВТПЕД внеш вид.jpg"/>
          <p:cNvPicPr>
            <a:picLocks noChangeAspect="1"/>
          </p:cNvPicPr>
          <p:nvPr/>
        </p:nvPicPr>
        <p:blipFill>
          <a:blip r:embed="rId2" cstate="print"/>
          <a:srcRect b="4225"/>
          <a:stretch>
            <a:fillRect/>
          </a:stretch>
        </p:blipFill>
        <p:spPr bwMode="auto">
          <a:xfrm>
            <a:off x="714375" y="1752600"/>
            <a:ext cx="3143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813" y="274638"/>
            <a:ext cx="82867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Экономический эффект при замене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устаревших преобразовательных секций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выпрямители серии В-ТПЕД</a:t>
            </a:r>
            <a:endParaRPr lang="ru-RU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03818" y="1916833"/>
          <a:ext cx="5940182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813" y="274638"/>
            <a:ext cx="828675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Выпрямители серии В-ТПЕД </a:t>
            </a:r>
            <a:br>
              <a:rPr lang="ru-RU" dirty="0" smtClean="0"/>
            </a:br>
            <a:r>
              <a:rPr lang="ru-RU" dirty="0" smtClean="0"/>
              <a:t>производства ЗАО «НПП ЭНЕРГИЯ»</a:t>
            </a:r>
          </a:p>
        </p:txBody>
      </p:sp>
      <p:pic>
        <p:nvPicPr>
          <p:cNvPr id="1028" name="Рисунок 4" descr="ВТПЕД внеш вид.jpg"/>
          <p:cNvPicPr>
            <a:picLocks noChangeAspect="1"/>
          </p:cNvPicPr>
          <p:nvPr/>
        </p:nvPicPr>
        <p:blipFill>
          <a:blip r:embed="rId2" cstate="print"/>
          <a:srcRect b="4225"/>
          <a:stretch>
            <a:fillRect/>
          </a:stretch>
        </p:blipFill>
        <p:spPr bwMode="auto">
          <a:xfrm>
            <a:off x="714375" y="1752600"/>
            <a:ext cx="3143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иплом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238" y="2260600"/>
            <a:ext cx="17526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иплом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2981" y="2370123"/>
            <a:ext cx="2738437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50" y="252413"/>
            <a:ext cx="8286750" cy="114300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93726" y="2370123"/>
            <a:ext cx="78136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г. Москва</a:t>
            </a:r>
          </a:p>
          <a:p>
            <a:pPr>
              <a:defRPr/>
            </a:pP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ЗАО «НПП ЭНЕРГИЯ»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тел./факс: +7(495) 368-41-62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эл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почта: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nppen@dol.ru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www.npp-energy.ru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9435" y="6350040"/>
            <a:ext cx="8826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2015г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6095</TotalTime>
  <Words>183</Words>
  <Application>Microsoft Office PowerPoint</Application>
  <PresentationFormat>Экран (4:3)</PresentationFormat>
  <Paragraphs>94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Энергосбережение на тяговых подстанциях городского электротранспорта</vt:lpstr>
      <vt:lpstr>Основные типы применяемых выпрямителей</vt:lpstr>
      <vt:lpstr>Основные потери в преобразовательных секциях </vt:lpstr>
      <vt:lpstr>Годовые потери энергии в преобразовательных секциях</vt:lpstr>
      <vt:lpstr>Экономический эффект при замене  устаревших преобразовательных секций на выпрямители серии В-ТПЕД</vt:lpstr>
      <vt:lpstr>Выпрямители серии В-ТПЕД  производства ЗАО «НПП ЭНЕРГИЯ»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системы диагностики и защиты  тяговой сети</dc:title>
  <dc:creator>Zver</dc:creator>
  <cp:lastModifiedBy>Smolkin</cp:lastModifiedBy>
  <cp:revision>341</cp:revision>
  <dcterms:created xsi:type="dcterms:W3CDTF">2010-01-26T12:40:23Z</dcterms:created>
  <dcterms:modified xsi:type="dcterms:W3CDTF">2015-11-03T09:13:59Z</dcterms:modified>
</cp:coreProperties>
</file>